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14" r:id="rId5"/>
    <p:sldMasterId id="2147483722" r:id="rId6"/>
    <p:sldMasterId id="2147483786" r:id="rId7"/>
    <p:sldMasterId id="2147483798" r:id="rId8"/>
    <p:sldMasterId id="2147483816" r:id="rId9"/>
    <p:sldMasterId id="2147483834" r:id="rId10"/>
    <p:sldMasterId id="2147483853" r:id="rId11"/>
  </p:sldMasterIdLst>
  <p:notesMasterIdLst>
    <p:notesMasterId r:id="rId60"/>
  </p:notesMasterIdLst>
  <p:handoutMasterIdLst>
    <p:handoutMasterId r:id="rId61"/>
  </p:handoutMasterIdLst>
  <p:sldIdLst>
    <p:sldId id="1562" r:id="rId12"/>
    <p:sldId id="1571" r:id="rId13"/>
    <p:sldId id="983" r:id="rId14"/>
    <p:sldId id="1076" r:id="rId15"/>
    <p:sldId id="1577" r:id="rId16"/>
    <p:sldId id="1316" r:id="rId17"/>
    <p:sldId id="1317" r:id="rId18"/>
    <p:sldId id="1578" r:id="rId19"/>
    <p:sldId id="1322" r:id="rId20"/>
    <p:sldId id="1487" r:id="rId21"/>
    <p:sldId id="1315" r:id="rId22"/>
    <p:sldId id="1563" r:id="rId23"/>
    <p:sldId id="1565" r:id="rId24"/>
    <p:sldId id="1579" r:id="rId25"/>
    <p:sldId id="1314" r:id="rId26"/>
    <p:sldId id="1574" r:id="rId27"/>
    <p:sldId id="1566" r:id="rId28"/>
    <p:sldId id="1575" r:id="rId29"/>
    <p:sldId id="1485" r:id="rId30"/>
    <p:sldId id="1486" r:id="rId31"/>
    <p:sldId id="1580" r:id="rId32"/>
    <p:sldId id="1489" r:id="rId33"/>
    <p:sldId id="1573" r:id="rId34"/>
    <p:sldId id="1312" r:id="rId35"/>
    <p:sldId id="1493" r:id="rId36"/>
    <p:sldId id="1567" r:id="rId37"/>
    <p:sldId id="1581" r:id="rId38"/>
    <p:sldId id="1494" r:id="rId39"/>
    <p:sldId id="1495" r:id="rId40"/>
    <p:sldId id="1496" r:id="rId41"/>
    <p:sldId id="1497" r:id="rId42"/>
    <p:sldId id="1499" r:id="rId43"/>
    <p:sldId id="1501" r:id="rId44"/>
    <p:sldId id="1568" r:id="rId45"/>
    <p:sldId id="1503" r:id="rId46"/>
    <p:sldId id="1569" r:id="rId47"/>
    <p:sldId id="1505" r:id="rId48"/>
    <p:sldId id="1507" r:id="rId49"/>
    <p:sldId id="1570" r:id="rId50"/>
    <p:sldId id="1510" r:id="rId51"/>
    <p:sldId id="1511" r:id="rId52"/>
    <p:sldId id="1556" r:id="rId53"/>
    <p:sldId id="1514" r:id="rId54"/>
    <p:sldId id="1516" r:id="rId55"/>
    <p:sldId id="1557" r:id="rId56"/>
    <p:sldId id="1558" r:id="rId57"/>
    <p:sldId id="1178" r:id="rId58"/>
    <p:sldId id="1180" r:id="rId59"/>
  </p:sldIdLst>
  <p:sldSz cx="12192000" cy="6858000"/>
  <p:notesSz cx="6858000" cy="134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Cooper" initials="CC" lastIdx="1" clrIdx="0">
    <p:extLst>
      <p:ext uri="{19B8F6BF-5375-455C-9EA6-DF929625EA0E}">
        <p15:presenceInfo xmlns:p15="http://schemas.microsoft.com/office/powerpoint/2012/main" userId="S::CCooper@USGA.org::4687f6a0-aad5-421a-a687-b9f70ce318f1" providerId="AD"/>
      </p:ext>
    </p:extLst>
  </p:cmAuthor>
  <p:cmAuthor id="2" name="Lee Rainwater" initials="LR" lastIdx="1" clrIdx="1">
    <p:extLst>
      <p:ext uri="{19B8F6BF-5375-455C-9EA6-DF929625EA0E}">
        <p15:presenceInfo xmlns:p15="http://schemas.microsoft.com/office/powerpoint/2012/main" userId="S::LRainwater@USGA.org::6813557c-2b29-4307-9f2d-877207ba6c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F"/>
    <a:srgbClr val="004987"/>
    <a:srgbClr val="269633"/>
    <a:srgbClr val="70AD47"/>
    <a:srgbClr val="FFFF99"/>
    <a:srgbClr val="76797E"/>
    <a:srgbClr val="D77BBF"/>
    <a:srgbClr val="A8F573"/>
    <a:srgbClr val="CCFF3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61" autoAdjust="0"/>
    <p:restoredTop sz="25628" autoAdjust="0"/>
  </p:normalViewPr>
  <p:slideViewPr>
    <p:cSldViewPr snapToGrid="0">
      <p:cViewPr>
        <p:scale>
          <a:sx n="59" d="100"/>
          <a:sy n="59" d="100"/>
        </p:scale>
        <p:origin x="60" y="220"/>
      </p:cViewPr>
      <p:guideLst>
        <p:guide orient="horz" pos="2160"/>
        <p:guide pos="3840"/>
      </p:guideLst>
    </p:cSldViewPr>
  </p:slideViewPr>
  <p:notesTextViewPr>
    <p:cViewPr>
      <p:scale>
        <a:sx n="176" d="100"/>
        <a:sy n="176"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76259E-F4A9-4D62-A2F6-27E9EA51A8A3}"/>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10E89E-3F23-4D47-90CE-BE93B5F77DD8}"/>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D902AD5-6733-49FA-8543-0077D5075310}" type="datetimeFigureOut">
              <a:rPr lang="en-US" smtClean="0"/>
              <a:t>12/28/2019</a:t>
            </a:fld>
            <a:endParaRPr lang="en-US"/>
          </a:p>
        </p:txBody>
      </p:sp>
      <p:sp>
        <p:nvSpPr>
          <p:cNvPr id="4" name="Footer Placeholder 3">
            <a:extLst>
              <a:ext uri="{FF2B5EF4-FFF2-40B4-BE49-F238E27FC236}">
                <a16:creationId xmlns:a16="http://schemas.microsoft.com/office/drawing/2014/main" id="{84B23D1F-8E14-42DD-A003-31DD71F131F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56587F-72ED-45D5-9743-96593FA81B92}"/>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E29EE5C-BA8D-4603-B207-BAD6DF64DBAB}" type="slidenum">
              <a:rPr lang="en-US" smtClean="0"/>
              <a:t>‹#›</a:t>
            </a:fld>
            <a:endParaRPr lang="en-US"/>
          </a:p>
        </p:txBody>
      </p:sp>
    </p:spTree>
    <p:extLst>
      <p:ext uri="{BB962C8B-B14F-4D97-AF65-F5344CB8AC3E}">
        <p14:creationId xmlns:p14="http://schemas.microsoft.com/office/powerpoint/2010/main" val="2972228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lvl1pPr>
          </a:lstStyle>
          <a:p>
            <a:fld id="{82DBA8CF-1F27-4FC6-ABF9-019421D6DA46}" type="datetimeFigureOut">
              <a:rPr lang="en-US" smtClean="0"/>
              <a:t>12/28/2019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713" y="4473512"/>
            <a:ext cx="5608975" cy="366028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059"/>
            <a:ext cx="3038604" cy="46534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159" y="8831059"/>
            <a:ext cx="3038604" cy="465341"/>
          </a:xfrm>
          <a:prstGeom prst="rect">
            <a:avLst/>
          </a:prstGeom>
        </p:spPr>
        <p:txBody>
          <a:bodyPr vert="horz" lIns="91440" tIns="45720" rIns="91440" bIns="45720" rtlCol="0" anchor="b"/>
          <a:lstStyle>
            <a:lvl1pPr algn="r">
              <a:defRPr sz="1200"/>
            </a:lvl1pPr>
          </a:lstStyle>
          <a:p>
            <a:fld id="{B15CCEEE-E9A9-443D-B33D-FBCFF440057A}" type="slidenum">
              <a:rPr lang="en-US" smtClean="0"/>
              <a:t>‹#›</a:t>
            </a:fld>
            <a:endParaRPr lang="en-US"/>
          </a:p>
        </p:txBody>
      </p:sp>
    </p:spTree>
    <p:extLst>
      <p:ext uri="{BB962C8B-B14F-4D97-AF65-F5344CB8AC3E}">
        <p14:creationId xmlns:p14="http://schemas.microsoft.com/office/powerpoint/2010/main" val="1563476917"/>
      </p:ext>
    </p:extLst>
  </p:cSld>
  <p:clrMap bg1="lt1" tx1="dk1" bg2="lt2" tx2="dk2" accent1="accent1" accent2="accent2" accent3="accent3" accent4="accent4" accent5="accent5" accent6="accent6" hlink="hlink" folHlink="folHlink"/>
  <p:notesStyle>
    <a:lvl1pPr marL="0" algn="l" defTabSz="1204539" rtl="0" eaLnBrk="1" latinLnBrk="0" hangingPunct="1">
      <a:defRPr sz="1581" kern="1200">
        <a:solidFill>
          <a:schemeClr val="tx1"/>
        </a:solidFill>
        <a:latin typeface="+mn-lt"/>
        <a:ea typeface="+mn-ea"/>
        <a:cs typeface="+mn-cs"/>
      </a:defRPr>
    </a:lvl1pPr>
    <a:lvl2pPr marL="602270" algn="l" defTabSz="1204539" rtl="0" eaLnBrk="1" latinLnBrk="0" hangingPunct="1">
      <a:defRPr sz="1581" kern="1200">
        <a:solidFill>
          <a:schemeClr val="tx1"/>
        </a:solidFill>
        <a:latin typeface="+mn-lt"/>
        <a:ea typeface="+mn-ea"/>
        <a:cs typeface="+mn-cs"/>
      </a:defRPr>
    </a:lvl2pPr>
    <a:lvl3pPr marL="1204539" algn="l" defTabSz="1204539" rtl="0" eaLnBrk="1" latinLnBrk="0" hangingPunct="1">
      <a:defRPr sz="1581" kern="1200">
        <a:solidFill>
          <a:schemeClr val="tx1"/>
        </a:solidFill>
        <a:latin typeface="+mn-lt"/>
        <a:ea typeface="+mn-ea"/>
        <a:cs typeface="+mn-cs"/>
      </a:defRPr>
    </a:lvl3pPr>
    <a:lvl4pPr marL="1806809" algn="l" defTabSz="1204539" rtl="0" eaLnBrk="1" latinLnBrk="0" hangingPunct="1">
      <a:defRPr sz="1581" kern="1200">
        <a:solidFill>
          <a:schemeClr val="tx1"/>
        </a:solidFill>
        <a:latin typeface="+mn-lt"/>
        <a:ea typeface="+mn-ea"/>
        <a:cs typeface="+mn-cs"/>
      </a:defRPr>
    </a:lvl4pPr>
    <a:lvl5pPr marL="2409078" algn="l" defTabSz="1204539" rtl="0" eaLnBrk="1" latinLnBrk="0" hangingPunct="1">
      <a:defRPr sz="1581" kern="1200">
        <a:solidFill>
          <a:schemeClr val="tx1"/>
        </a:solidFill>
        <a:latin typeface="+mn-lt"/>
        <a:ea typeface="+mn-ea"/>
        <a:cs typeface="+mn-cs"/>
      </a:defRPr>
    </a:lvl5pPr>
    <a:lvl6pPr marL="3011348" algn="l" defTabSz="1204539" rtl="0" eaLnBrk="1" latinLnBrk="0" hangingPunct="1">
      <a:defRPr sz="1581" kern="1200">
        <a:solidFill>
          <a:schemeClr val="tx1"/>
        </a:solidFill>
        <a:latin typeface="+mn-lt"/>
        <a:ea typeface="+mn-ea"/>
        <a:cs typeface="+mn-cs"/>
      </a:defRPr>
    </a:lvl6pPr>
    <a:lvl7pPr marL="3613617" algn="l" defTabSz="1204539" rtl="0" eaLnBrk="1" latinLnBrk="0" hangingPunct="1">
      <a:defRPr sz="1581" kern="1200">
        <a:solidFill>
          <a:schemeClr val="tx1"/>
        </a:solidFill>
        <a:latin typeface="+mn-lt"/>
        <a:ea typeface="+mn-ea"/>
        <a:cs typeface="+mn-cs"/>
      </a:defRPr>
    </a:lvl7pPr>
    <a:lvl8pPr marL="4215887" algn="l" defTabSz="1204539" rtl="0" eaLnBrk="1" latinLnBrk="0" hangingPunct="1">
      <a:defRPr sz="1581" kern="1200">
        <a:solidFill>
          <a:schemeClr val="tx1"/>
        </a:solidFill>
        <a:latin typeface="+mn-lt"/>
        <a:ea typeface="+mn-ea"/>
        <a:cs typeface="+mn-cs"/>
      </a:defRPr>
    </a:lvl8pPr>
    <a:lvl9pPr marL="4818156" algn="l" defTabSz="1204539" rtl="0" eaLnBrk="1" latinLnBrk="0" hangingPunct="1">
      <a:defRPr sz="158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GB" sz="1581" b="0" i="0" u="none" strike="noStrike" kern="1200" baseline="0">
                <a:solidFill>
                  <a:schemeClr val="tx1"/>
                </a:solidFill>
                <a:latin typeface="+mn-lt"/>
                <a:ea typeface="+mn-ea"/>
                <a:cs typeface="+mn-cs"/>
              </a:rPr>
              <a:t>Please use this title slide if you do not plan to co-brand it.</a:t>
            </a:r>
          </a:p>
          <a:p>
            <a:endParaRPr lang="en-GB" sz="1581" b="0" i="0" u="none" strike="noStrike" kern="1200" baseline="0">
              <a:solidFill>
                <a:schemeClr val="tx1"/>
              </a:solidFill>
              <a:latin typeface="+mn-lt"/>
              <a:ea typeface="+mn-ea"/>
              <a:cs typeface="+mn-cs"/>
            </a:endParaRPr>
          </a:p>
          <a:p>
            <a:r>
              <a:rPr lang="en-GB" sz="1581" b="0" i="0" u="none" strike="noStrike" kern="1200" baseline="0">
                <a:solidFill>
                  <a:schemeClr val="tx1"/>
                </a:solidFill>
                <a:latin typeface="+mn-lt"/>
                <a:ea typeface="+mn-ea"/>
                <a:cs typeface="+mn-cs"/>
              </a:rPr>
              <a:t>Welcome and Introductions</a:t>
            </a:r>
          </a:p>
          <a:p>
            <a:r>
              <a:rPr lang="en-GB" sz="1581" b="0" i="0" u="none" strike="noStrike" kern="1200" baseline="0">
                <a:solidFill>
                  <a:schemeClr val="tx1"/>
                </a:solidFill>
                <a:latin typeface="+mn-lt"/>
                <a:ea typeface="+mn-ea"/>
                <a:cs typeface="+mn-cs"/>
              </a:rPr>
              <a:t>• Welcome everyone</a:t>
            </a:r>
          </a:p>
          <a:p>
            <a:r>
              <a:rPr lang="en-GB" sz="1581" b="0" i="0" u="none" strike="noStrike" kern="1200" baseline="0">
                <a:solidFill>
                  <a:schemeClr val="tx1"/>
                </a:solidFill>
                <a:latin typeface="+mn-lt"/>
                <a:ea typeface="+mn-ea"/>
                <a:cs typeface="+mn-cs"/>
              </a:rPr>
              <a:t>• Introduce yourself and the other instructors if applicable</a:t>
            </a:r>
          </a:p>
          <a:p>
            <a:r>
              <a:rPr lang="en-GB" sz="1581" b="0" i="0" u="none" strike="noStrike" kern="1200" baseline="0">
                <a:solidFill>
                  <a:schemeClr val="tx1"/>
                </a:solidFill>
                <a:latin typeface="+mn-lt"/>
                <a:ea typeface="+mn-ea"/>
                <a:cs typeface="+mn-cs"/>
              </a:rPr>
              <a:t>• Invite </a:t>
            </a:r>
            <a:r>
              <a:rPr lang="en-US" sz="1581" b="0" i="0" u="none" strike="noStrike" kern="1200" baseline="0">
                <a:solidFill>
                  <a:schemeClr val="tx1"/>
                </a:solidFill>
                <a:latin typeface="+mn-lt"/>
                <a:ea typeface="+mn-ea"/>
                <a:cs typeface="+mn-cs"/>
              </a:rPr>
              <a:t>attendees to ask questions.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C675BB-9FC2-CC4D-853A-F17B331CFF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140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50" b="1" dirty="0"/>
              <a:t>Note animation next to player: 15 x .85 = 13</a:t>
            </a:r>
          </a:p>
          <a:p>
            <a:endParaRPr lang="en-US" sz="1550" b="1" dirty="0"/>
          </a:p>
          <a:p>
            <a:pPr marL="0" marR="0" lvl="0" indent="0" algn="l" defTabSz="1204539" rtl="0" eaLnBrk="1" fontAlgn="auto" latinLnBrk="0" hangingPunct="1">
              <a:lnSpc>
                <a:spcPct val="100000"/>
              </a:lnSpc>
              <a:spcBef>
                <a:spcPts val="0"/>
              </a:spcBef>
              <a:spcAft>
                <a:spcPts val="0"/>
              </a:spcAft>
              <a:buClrTx/>
              <a:buSzTx/>
              <a:buFontTx/>
              <a:buNone/>
              <a:tabLst/>
              <a:defRPr/>
            </a:pPr>
            <a:r>
              <a:rPr lang="en-US" sz="1550" dirty="0"/>
              <a:t>There will need to be an adjustment when players compete from tees where Par is different – but this will happen much less frequently than players competing from tees with a different Course Rating. </a:t>
            </a:r>
            <a:endParaRPr lang="en-US" sz="155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528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tx1"/>
                </a:solidFill>
                <a:effectLst/>
                <a:uLnTx/>
                <a:uFillTx/>
                <a:latin typeface="Lucida Sans" panose="020B0602030504020204" pitchFamily="34" charset="0"/>
                <a:ea typeface="+mn-ea"/>
                <a:cs typeface="+mn-cs"/>
              </a:rPr>
              <a:t>This presents a significant change to golfers in the U.S., where we are moving from the current Equitable Stroke Control procedure to Net Double Bogey. The principle is the same, but the procedure is different.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chemeClr val="tx1"/>
              </a:solidFill>
              <a:effectLst/>
              <a:uLnTx/>
              <a:uFillTx/>
              <a:latin typeface="Lucida Sans" panose="020B06020305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tx1"/>
                </a:solidFill>
                <a:effectLst/>
                <a:uLnTx/>
                <a:uFillTx/>
                <a:latin typeface="Lucida Sans" panose="020B0602030504020204" pitchFamily="34" charset="0"/>
                <a:ea typeface="+mn-ea"/>
                <a:cs typeface="+mn-cs"/>
              </a:rPr>
              <a:t>While significant in the U.S., it is not a change for most of the rest of the world – because many parts of the world use Stableford scoring. Net Double Bogey is the equivalent to zero points in Net Stableford. </a:t>
            </a:r>
          </a:p>
        </p:txBody>
      </p:sp>
    </p:spTree>
    <p:extLst>
      <p:ext uri="{BB962C8B-B14F-4D97-AF65-F5344CB8AC3E}">
        <p14:creationId xmlns:p14="http://schemas.microsoft.com/office/powerpoint/2010/main" val="1594793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Read through the example.</a:t>
            </a:r>
          </a:p>
        </p:txBody>
      </p:sp>
    </p:spTree>
    <p:extLst>
      <p:ext uri="{BB962C8B-B14F-4D97-AF65-F5344CB8AC3E}">
        <p14:creationId xmlns:p14="http://schemas.microsoft.com/office/powerpoint/2010/main" val="347288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50" dirty="0"/>
              <a:t>The procedure for posting a score for a hole not played remains the same with a new name. Par plus is now called net par.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465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en-US" sz="1550" dirty="0">
                <a:cs typeface="Calibri"/>
              </a:rPr>
              <a:t>This does not present a change for golfers in the U.S. </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sz="1550" dirty="0">
              <a:cs typeface="Calibri"/>
            </a:endParaRPr>
          </a:p>
          <a:p>
            <a:pPr marL="0" marR="0" lvl="0" indent="0" algn="l" defTabSz="1204539" rtl="0" eaLnBrk="1" fontAlgn="auto" latinLnBrk="0" hangingPunct="1">
              <a:lnSpc>
                <a:spcPct val="100000"/>
              </a:lnSpc>
              <a:spcBef>
                <a:spcPts val="0"/>
              </a:spcBef>
              <a:spcAft>
                <a:spcPts val="0"/>
              </a:spcAft>
              <a:buClrTx/>
              <a:buSzTx/>
              <a:buFontTx/>
              <a:buNone/>
              <a:tabLst/>
              <a:defRPr/>
            </a:pPr>
            <a:r>
              <a:rPr lang="en-US" sz="1550" dirty="0">
                <a:cs typeface="Calibri"/>
              </a:rPr>
              <a:t>Note that 9-hole scores are combined in the order they are received.</a:t>
            </a:r>
            <a:endParaRPr lang="en-US" sz="1400" dirty="0"/>
          </a:p>
          <a:p>
            <a:endParaRPr lang="en-US" sz="1550" dirty="0">
              <a:cs typeface="Calibri"/>
            </a:endParaRPr>
          </a:p>
          <a:p>
            <a:r>
              <a:rPr lang="en-US" sz="1550" dirty="0">
                <a:cs typeface="Calibri"/>
              </a:rPr>
              <a:t>The minimum number of holes required for an 18-hole score will be 14, rather than the current number of 13 which presents minimal change.</a:t>
            </a:r>
          </a:p>
          <a:p>
            <a:endParaRPr lang="en-US" sz="1550"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4DDF5-D51A-46B1-B3CB-BA0578E0F1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62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importance of posting as soon as possible after play. This will ensure the accuracy of a player’s Handicap Index on the next day and allow for the score to contribute to the data pool which determines if an adjustment for abnormal playing conditions should be made. </a:t>
            </a:r>
          </a:p>
          <a:p>
            <a:endParaRPr lang="en-US" dirty="0"/>
          </a:p>
          <a:p>
            <a:r>
              <a:rPr lang="en-US" dirty="0"/>
              <a:t>More on the Playing Conditions Calculation will be covered later in the presentation.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758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C4BB0A-6ABE-43E0-8535-92EC04B45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048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1DF85-4D3A-4E87-BDA9-759A7C6E19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630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a:bodyPr>
          <a:lstStyle/>
          <a:p>
            <a:r>
              <a:rPr lang="en-US" sz="1581" kern="1200" dirty="0">
                <a:solidFill>
                  <a:schemeClr val="tx1"/>
                </a:solidFill>
                <a:effectLst/>
                <a:latin typeface="+mn-lt"/>
                <a:ea typeface="+mn-ea"/>
                <a:cs typeface="+mn-cs"/>
              </a:rPr>
              <a:t>Overall, there are five significant changes to the Handicap Index calculation that you’ll see in 2020. We’ll get into each one individually, but keep in mind that the overall goal of the calculation is to be inclusive, modern and consistent – all while making the lives of handicap committees and golf administrators a little easier. </a:t>
            </a:r>
          </a:p>
          <a:p>
            <a:endParaRPr lang="en-US" sz="1581" kern="1200" dirty="0">
              <a:solidFill>
                <a:schemeClr val="tx1"/>
              </a:solidFill>
              <a:effectLst/>
              <a:latin typeface="+mn-lt"/>
              <a:ea typeface="+mn-ea"/>
              <a:cs typeface="+mn-cs"/>
            </a:endParaRPr>
          </a:p>
          <a:p>
            <a:pPr marL="285750" indent="-285750">
              <a:buFont typeface="Arial" panose="020B0604020202020204" pitchFamily="34" charset="0"/>
              <a:buChar char="•"/>
            </a:pPr>
            <a:r>
              <a:rPr lang="en-US" sz="1581" kern="1200" dirty="0">
                <a:solidFill>
                  <a:schemeClr val="tx1"/>
                </a:solidFill>
                <a:effectLst/>
                <a:latin typeface="+mn-lt"/>
                <a:ea typeface="+mn-ea"/>
                <a:cs typeface="+mn-cs"/>
              </a:rPr>
              <a:t>Minimum number of scores required to get a handicap – three 18-hole scores.</a:t>
            </a:r>
          </a:p>
          <a:p>
            <a:pPr marL="285750" indent="-285750">
              <a:buFont typeface="Arial" panose="020B0604020202020204" pitchFamily="34" charset="0"/>
              <a:buChar char="•"/>
            </a:pPr>
            <a:r>
              <a:rPr lang="en-US" sz="1581" kern="1200" dirty="0">
                <a:solidFill>
                  <a:schemeClr val="tx1"/>
                </a:solidFill>
                <a:effectLst/>
                <a:latin typeface="+mn-lt"/>
                <a:ea typeface="+mn-ea"/>
                <a:cs typeface="+mn-cs"/>
              </a:rPr>
              <a:t>Using 8 differentials out of 20 the calculate the Handicap Index.</a:t>
            </a:r>
          </a:p>
          <a:p>
            <a:pPr marL="285750" indent="-285750">
              <a:buFont typeface="Arial" panose="020B0604020202020204" pitchFamily="34" charset="0"/>
              <a:buChar char="•"/>
            </a:pPr>
            <a:r>
              <a:rPr lang="en-US" sz="1581" kern="1200" dirty="0">
                <a:solidFill>
                  <a:schemeClr val="tx1"/>
                </a:solidFill>
                <a:effectLst/>
                <a:latin typeface="+mn-lt"/>
                <a:ea typeface="+mn-ea"/>
                <a:cs typeface="+mn-cs"/>
              </a:rPr>
              <a:t>The introduction a Playing Conditions Calculation to account for variations in weather and course set up.</a:t>
            </a:r>
          </a:p>
          <a:p>
            <a:pPr marL="285750" indent="-285750">
              <a:buFont typeface="Arial" panose="020B0604020202020204" pitchFamily="34" charset="0"/>
              <a:buChar char="•"/>
            </a:pPr>
            <a:r>
              <a:rPr lang="en-US" sz="1581" kern="1200" dirty="0">
                <a:solidFill>
                  <a:schemeClr val="tx1"/>
                </a:solidFill>
                <a:effectLst/>
                <a:latin typeface="+mn-lt"/>
                <a:ea typeface="+mn-ea"/>
                <a:cs typeface="+mn-cs"/>
              </a:rPr>
              <a:t>There’s a new Exceptional Score Reduction that looks at all posted scores.</a:t>
            </a:r>
          </a:p>
          <a:p>
            <a:pPr marL="285750" indent="-285750">
              <a:buFont typeface="Arial" panose="020B0604020202020204" pitchFamily="34" charset="0"/>
              <a:buChar char="•"/>
            </a:pPr>
            <a:r>
              <a:rPr lang="en-US" sz="1581" kern="1200" dirty="0">
                <a:solidFill>
                  <a:schemeClr val="tx1"/>
                </a:solidFill>
                <a:effectLst/>
                <a:latin typeface="+mn-lt"/>
                <a:ea typeface="+mn-ea"/>
                <a:cs typeface="+mn-cs"/>
              </a:rPr>
              <a:t>Lastly, the introduction of a Soft Cap and Hard cap to limit extreme upward movement of a Handicap Index.</a:t>
            </a:r>
          </a:p>
        </p:txBody>
      </p:sp>
    </p:spTree>
    <p:extLst>
      <p:ext uri="{BB962C8B-B14F-4D97-AF65-F5344CB8AC3E}">
        <p14:creationId xmlns:p14="http://schemas.microsoft.com/office/powerpoint/2010/main" val="262993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we are being more inclusive to new golfers by reducing the minimal number of scores from 5 to 3, a third column was added that includes a downward adjustment. </a:t>
            </a:r>
            <a:r>
              <a:rPr lang="en-US" sz="1200" dirty="0"/>
              <a:t>This happens when there are 3, 4, or 6 scores in a player’s scoring record. The adjustment reappears at 6 because that’s when an average of the lowest two scores is used. </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1204539" rtl="0" eaLnBrk="1" fontAlgn="auto" latinLnBrk="0" hangingPunct="1">
              <a:lnSpc>
                <a:spcPct val="100000"/>
              </a:lnSpc>
              <a:spcBef>
                <a:spcPts val="0"/>
              </a:spcBef>
              <a:spcAft>
                <a:spcPts val="0"/>
              </a:spcAft>
              <a:buClrTx/>
              <a:buSzTx/>
              <a:buFontTx/>
              <a:buNone/>
              <a:tabLst/>
              <a:defRPr/>
            </a:pPr>
            <a:r>
              <a:rPr lang="en-US" sz="1200" dirty="0"/>
              <a:t>This is done for a couple reasons:</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1204539" rtl="0" eaLnBrk="1" fontAlgn="auto" latinLnBrk="0" hangingPunct="1">
              <a:lnSpc>
                <a:spcPct val="100000"/>
              </a:lnSpc>
              <a:spcBef>
                <a:spcPts val="0"/>
              </a:spcBef>
              <a:spcAft>
                <a:spcPts val="0"/>
              </a:spcAft>
              <a:buClrTx/>
              <a:buSzTx/>
              <a:buFontTx/>
              <a:buNone/>
              <a:tabLst/>
              <a:defRPr/>
            </a:pPr>
            <a:r>
              <a:rPr lang="en-US" sz="1200" dirty="0"/>
              <a:t>First, with limited scoring information available, a downward adjustment is necessary to project the player’s ability. A player typically plays to their ability one out of every five rounds. When only three scores exist, it’s possible that the player hasn’t yet played to their potential. Second, the adjustment takes place as a safeguard. We’re using less data to calculate the player’s Handicap Index, so we want to be sure to protect the field whose handicaps are calculated using a more robust scoring record.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5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1DF85-4D3A-4E87-BDA9-759A7C6E19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08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will a score differential be calculated under the WHS?</a:t>
            </a:r>
          </a:p>
          <a:p>
            <a:endParaRPr lang="en-US" dirty="0"/>
          </a:p>
          <a:p>
            <a:r>
              <a:rPr lang="en-US" dirty="0"/>
              <a:t>Many of the same parts are still used: Slope Rating, Adjusted Gross Score, Course Rating™, and the standard Slope Rating® of 113 – but the Playing Conditions Calculation has been included in the formula.</a:t>
            </a:r>
          </a:p>
          <a:p>
            <a:endParaRPr lang="en-US" dirty="0"/>
          </a:p>
          <a:p>
            <a:r>
              <a:rPr lang="en-US" dirty="0"/>
              <a:t>We’ll get into PCC in detail in a little bit – but if there is no PCC on a given day – the adjustment will be zero – and this should be the case on most days.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11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reducing the number of score differentials that are used in the handicap calculation – by moving from a 10 best out of 20 system that includes a 96% bonus for excellence to an 8 best of 20 system in 2020.</a:t>
            </a:r>
          </a:p>
          <a:p>
            <a:endParaRPr lang="en-US" dirty="0"/>
          </a:p>
          <a:p>
            <a:r>
              <a:rPr lang="en-US" dirty="0"/>
              <a:t>An 8 of 20 system, which rounds to the nearest tenth, will allow for greater responsiveness to good scores and will eliminate the need for a bonus for excellence– which is often difficult to explain and confuses people on how the calculation works. Considering higher handicap players typically have more fluctuation within their scoring records, using 8 of 20 will allow their best scores to weigh more heavily and create for more equity throughout the full range of handicaps.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93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50" kern="1200" dirty="0">
                <a:effectLst/>
                <a:latin typeface="+mn-lt"/>
                <a:ea typeface="+mn-ea"/>
                <a:cs typeface="+mn-cs"/>
              </a:rPr>
              <a:t>Golf is an outdoor sport, and sometimes playing conditions can cause scores to be abnormally high or low on a given day. A score of 80 on a rainy, windy day or on a day where the course is set up more difficult than normal may be more impressive than a 79 on a calm day with normal course conditions.</a:t>
            </a:r>
          </a:p>
          <a:p>
            <a:endParaRPr lang="en-US" sz="1581" kern="1200" dirty="0">
              <a:solidFill>
                <a:schemeClr val="tx1"/>
              </a:solidFill>
              <a:effectLst/>
              <a:latin typeface="+mn-lt"/>
              <a:ea typeface="+mn-ea"/>
              <a:cs typeface="+mn-cs"/>
            </a:endParaRPr>
          </a:p>
          <a:p>
            <a:r>
              <a:rPr lang="en-US" sz="1550" kern="1200" dirty="0">
                <a:effectLst/>
                <a:latin typeface="+mn-lt"/>
                <a:ea typeface="+mn-ea"/>
                <a:cs typeface="+mn-cs"/>
              </a:rPr>
              <a:t>The PCC will account for this and adjust Score Differentials to better reflect the player’s actual performance. Any adjustment will be clearly identified in the player’s scoring record for transparency. As noted on the slide, adjustments will be applied conservatively and will be in integer values; you won’t see an adjustment of +1.45.</a:t>
            </a:r>
            <a:endParaRPr lang="en-US" sz="1550" kern="1200" dirty="0">
              <a:effectLst/>
              <a:latin typeface="+mn-lt"/>
              <a:cs typeface="Calibri"/>
            </a:endParaRPr>
          </a:p>
          <a:p>
            <a:endParaRPr lang="en-US" sz="1581" kern="1200" dirty="0">
              <a:solidFill>
                <a:schemeClr val="tx1"/>
              </a:solidFill>
              <a:effectLst/>
              <a:latin typeface="+mn-lt"/>
              <a:ea typeface="+mn-ea"/>
              <a:cs typeface="+mn-cs"/>
            </a:endParaRPr>
          </a:p>
          <a:p>
            <a:r>
              <a:rPr lang="en-US" sz="1550" kern="1200" dirty="0">
                <a:effectLst/>
                <a:latin typeface="+mn-lt"/>
                <a:ea typeface="+mn-ea"/>
                <a:cs typeface="+mn-cs"/>
              </a:rPr>
              <a:t>The calculation will be automatic through the computation service. Also, the calculation will be purely data driven. The more posted scores which are above or below what is expected based on Course/Slope Ratings and Handicap Index of players, the more likely an adjustment will take place.</a:t>
            </a:r>
            <a:r>
              <a:rPr lang="en-US" sz="1550" dirty="0"/>
              <a:t> </a:t>
            </a:r>
            <a:endParaRPr lang="en-US" sz="1550" kern="1200" dirty="0">
              <a:effectLst/>
              <a:latin typeface="+mn-lt"/>
              <a:cs typeface="Calibri"/>
            </a:endParaRPr>
          </a:p>
          <a:p>
            <a:endParaRPr lang="en-US" sz="1581" kern="1200" dirty="0">
              <a:solidFill>
                <a:schemeClr val="tx1"/>
              </a:solidFill>
              <a:effectLst/>
              <a:latin typeface="+mn-lt"/>
              <a:ea typeface="+mn-ea"/>
              <a:cs typeface="+mn-cs"/>
            </a:endParaRPr>
          </a:p>
          <a:p>
            <a:r>
              <a:rPr lang="en-US" sz="1550" kern="1200" dirty="0">
                <a:effectLst/>
                <a:latin typeface="+mn-lt"/>
                <a:ea typeface="+mn-ea"/>
                <a:cs typeface="+mn-cs"/>
              </a:rPr>
              <a:t>This feature is one of the more modern features of the system.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62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Exceptional Score Reduction (ESR) is a procedure that will essentially replace the current 10-3 reduction process and will simplify the automatic reduction altogether.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ESR considers all scores, rather than just tournament scores, so that any time a player demonstrates ability that is significantly better than their Index suggests, a simple automatic adjustment is made.</a:t>
            </a:r>
          </a:p>
          <a:p>
            <a:endParaRPr lang="en-US" dirty="0"/>
          </a:p>
          <a:p>
            <a:r>
              <a:rPr lang="en-US" dirty="0"/>
              <a:t>If a player posts a score that produces a </a:t>
            </a:r>
            <a:r>
              <a:rPr lang="en-US" i="1" dirty="0"/>
              <a:t>Score Differential </a:t>
            </a:r>
            <a:r>
              <a:rPr lang="en-US" dirty="0"/>
              <a:t>7.0 strokes or better than their </a:t>
            </a:r>
            <a:r>
              <a:rPr lang="en-US" i="1" dirty="0"/>
              <a:t>Handicap Index</a:t>
            </a:r>
            <a:r>
              <a:rPr lang="en-US" dirty="0"/>
              <a:t> at the time the score was submitted, an automatic adjustment is made using the displayed table.</a:t>
            </a:r>
          </a:p>
          <a:p>
            <a:endParaRPr lang="en-US" sz="1550" dirty="0"/>
          </a:p>
          <a:p>
            <a:r>
              <a:rPr lang="en-US" sz="1550" dirty="0"/>
              <a:t>When an Exceptional Score is posted, a -1 or -2 adjustment will be applied to each of the previous 20 </a:t>
            </a:r>
            <a:r>
              <a:rPr lang="en-US" sz="1550" i="1" dirty="0"/>
              <a:t>Score</a:t>
            </a:r>
            <a:r>
              <a:rPr lang="en-US" sz="1550" dirty="0"/>
              <a:t> </a:t>
            </a:r>
            <a:r>
              <a:rPr lang="en-US" sz="1550" i="1" dirty="0"/>
              <a:t>Differentials</a:t>
            </a:r>
            <a:r>
              <a:rPr lang="en-US" sz="1550" dirty="0"/>
              <a:t> in a player’s </a:t>
            </a:r>
            <a:r>
              <a:rPr lang="en-US" sz="1550" i="1" dirty="0"/>
              <a:t>scoring record</a:t>
            </a:r>
            <a:r>
              <a:rPr lang="en-US" sz="1550" dirty="0"/>
              <a:t>. The net result will be a 1.0 or 2.0 stroke reduction in their </a:t>
            </a:r>
            <a:r>
              <a:rPr lang="en-US" sz="1550" i="1" dirty="0"/>
              <a:t>Handicap Index</a:t>
            </a:r>
            <a:r>
              <a:rPr lang="en-US" sz="1550" dirty="0"/>
              <a:t>. Also note that, while not expected to be common, multiple ESR adjustments in the </a:t>
            </a:r>
            <a:r>
              <a:rPr lang="en-US" sz="1550" i="1" dirty="0"/>
              <a:t>scoring record </a:t>
            </a:r>
            <a:r>
              <a:rPr lang="en-US" sz="1550" i="0" dirty="0"/>
              <a:t>will be </a:t>
            </a:r>
            <a:r>
              <a:rPr lang="en-US" sz="1550" dirty="0"/>
              <a:t>cumulative. </a:t>
            </a:r>
            <a:endParaRPr lang="en-US" sz="1550" dirty="0">
              <a:cs typeface="Calibri"/>
            </a:endParaRPr>
          </a:p>
          <a:p>
            <a:endParaRPr lang="en-US" dirty="0"/>
          </a:p>
          <a:p>
            <a:r>
              <a:rPr lang="en-US" dirty="0"/>
              <a:t>Subsequent scores posted will not contain the -1 or -2 adjustment, which allows the impact of the </a:t>
            </a:r>
            <a:r>
              <a:rPr lang="en-US" b="0" i="1" dirty="0"/>
              <a:t>ESR</a:t>
            </a:r>
            <a:r>
              <a:rPr lang="en-US" dirty="0"/>
              <a:t> to diminish as new scores are posted.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786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panose="020F0502020204030204" pitchFamily="34" charset="0"/>
              <a:buNone/>
            </a:pPr>
            <a:r>
              <a:rPr lang="en-US" dirty="0"/>
              <a:t>A Low Handicap Index is established once a player has at least 20 acceptable scores in their scoring record. It is re-evaluated every time a new acceptable score is submitted.</a:t>
            </a:r>
          </a:p>
          <a:p>
            <a:pPr marL="0" indent="0">
              <a:buFont typeface="Calibri" panose="020F0502020204030204" pitchFamily="34" charset="0"/>
              <a:buNone/>
            </a:pPr>
            <a:endParaRPr lang="en-US" dirty="0"/>
          </a:p>
          <a:p>
            <a:pPr marL="0" indent="0">
              <a:buFont typeface="Calibri" panose="020F0502020204030204" pitchFamily="34" charset="0"/>
              <a:buNone/>
            </a:pPr>
            <a:r>
              <a:rPr lang="en-US" dirty="0"/>
              <a:t>Where a Committee applied adjustment increases the Handicap Index, the Low Handicap Index should be set at that level to prevent the golfer from receiving a soft or hard cap which will be covered shortly.</a:t>
            </a:r>
          </a:p>
          <a:p>
            <a:pPr marL="0" indent="0">
              <a:buFont typeface="Calibri" panose="020F0502020204030204" pitchFamily="34" charset="0"/>
              <a:buNone/>
            </a:pPr>
            <a:endParaRPr lang="en-US" dirty="0"/>
          </a:p>
          <a:p>
            <a:pPr marL="0" indent="0">
              <a:buFont typeface="Calibri" panose="020F0502020204030204" pitchFamily="34" charset="0"/>
              <a:buNone/>
            </a:pPr>
            <a:r>
              <a:rPr lang="en-US" dirty="0"/>
              <a:t>Where a Committee applied adjustment reduces a player’s Handicap Index, the adjusted Handicap Index resets the Low Handicap Index at that level unless a lower Handicap Index is still eligible.</a:t>
            </a:r>
          </a:p>
          <a:p>
            <a:pPr marL="0" indent="0">
              <a:buFont typeface="Calibri" panose="020F0502020204030204" pitchFamily="34" charset="0"/>
              <a:buNone/>
            </a:pPr>
            <a:endParaRPr lang="en-US" dirty="0"/>
          </a:p>
          <a:p>
            <a:pPr marL="0" indent="0">
              <a:buFont typeface="Calibri" panose="020F0502020204030204" pitchFamily="34" charset="0"/>
              <a:buNone/>
            </a:pPr>
            <a:r>
              <a:rPr lang="en-US" dirty="0"/>
              <a:t>A player’s scoring record must display their Low Handicap Index.</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957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soft cap and hard cap will be implemented to ensure that a temporary loss of form does not cause a player’s Handicap Index to move too far from a level consistent with their demonstrated ability; i.e. their Low Handicap Index.</a:t>
            </a:r>
          </a:p>
          <a:p>
            <a:endParaRPr lang="en-US" dirty="0"/>
          </a:p>
          <a:p>
            <a:r>
              <a:rPr lang="en-US" dirty="0"/>
              <a:t>The caps also serve as anti-abuse safeguards and will aid in minimizing the potential for handicap manipulation. The Handicap Committee at the club will still play a key role and have the ability to allow a player’s Handicap Index to exceed the hard cap if special circumstances such as an injury exist.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13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It’s referred to as daily revisions – but we want to make it clear that a revision only takes place after a day where a player posts a score, or a Committee adjustment was applied.</a:t>
            </a:r>
          </a:p>
          <a:p>
            <a:endParaRPr lang="en-US" sz="1200" dirty="0"/>
          </a:p>
          <a:p>
            <a:r>
              <a:rPr lang="en-US" sz="1200" dirty="0"/>
              <a:t>Revisions will take place at midnight following the submission of a score. </a:t>
            </a:r>
          </a:p>
          <a:p>
            <a:endParaRPr lang="en-US" sz="1200" dirty="0"/>
          </a:p>
          <a:p>
            <a:r>
              <a:rPr lang="en-US" sz="1200" dirty="0"/>
              <a:t>This is not a real-time revision. In other words, if someone plays twice in one day, their Handicap Index will still only update once on the following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CBB840-E6AB-4277-9A0F-C2CDB10680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016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666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1DF85-4D3A-4E87-BDA9-759A7C6E19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3350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16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pPr marL="0" indent="0">
              <a:buFont typeface="Arial" panose="020B0604020202020204" pitchFamily="34" charset="0"/>
              <a:buNone/>
            </a:pPr>
            <a:r>
              <a:rPr lang="en-US" sz="1200" dirty="0">
                <a:latin typeface="Lucida Sans" panose="020B0602030504020204" pitchFamily="34" charset="0"/>
                <a:cs typeface="Calibri"/>
              </a:rPr>
              <a:t>You can see by the map that the USGA Handicap System is the primary system being used today around the world – but there are six systems representing 15 million golfers in 80 countries who currently maintain a golf handicap. Each system aims to achieve the same thing – measure a golfer’s ability and provide equity for play – but with differing results that don’t translate very well from one to the other. Handicapping is a fragmented market right now.</a:t>
            </a:r>
          </a:p>
          <a:p>
            <a:pPr marL="180975" indent="-180975">
              <a:buFont typeface="Arial" panose="020B0604020202020204" pitchFamily="34" charset="0"/>
              <a:buChar char="•"/>
            </a:pPr>
            <a:endParaRPr lang="en-US" sz="1200" dirty="0">
              <a:latin typeface="Lucida Sans" panose="020B0602030504020204" pitchFamily="34" charset="0"/>
              <a:cs typeface="Calibri"/>
            </a:endParaRPr>
          </a:p>
          <a:p>
            <a:r>
              <a:rPr lang="en-US" sz="1200" dirty="0">
                <a:latin typeface="Lucida Sans" panose="020B0602030504020204" pitchFamily="34" charset="0"/>
                <a:cs typeface="Calibri"/>
              </a:rPr>
              <a:t>A collaborative process – USGA, R&amp;A, Council of National Golf Unions (CONGU), European Golf Association, </a:t>
            </a:r>
            <a:r>
              <a:rPr lang="en-US" sz="800" dirty="0">
                <a:latin typeface="Lucida Sans" panose="020B0602030504020204" pitchFamily="34" charset="0"/>
                <a:cs typeface="Calibri"/>
              </a:rPr>
              <a:t>Golf Australia, Argentine Golf, South African Golf. Each of the existing handicap authorities have representation on the World Handicap Operations Committee. Along with the World Handicap Authority, they've helped developed the new World Handicap System.</a:t>
            </a:r>
          </a:p>
          <a:p>
            <a:endParaRPr lang="en-US" sz="800" dirty="0">
              <a:latin typeface="Lucida Sans" panose="020B0602030504020204" pitchFamily="34" charset="0"/>
              <a:cs typeface="Calibri"/>
            </a:endParaRPr>
          </a:p>
          <a:p>
            <a:r>
              <a:rPr lang="en-US" sz="800" b="1" dirty="0">
                <a:latin typeface="Lucida Sans" panose="020B0602030504020204" pitchFamily="34" charset="0"/>
                <a:cs typeface="Calibri"/>
              </a:rPr>
              <a:t>Future landscape (2020) – click for animation</a:t>
            </a:r>
            <a:r>
              <a:rPr lang="en-US" sz="1200" b="1" dirty="0">
                <a:latin typeface="Lucida Sans" panose="020B0602030504020204" pitchFamily="34" charset="0"/>
                <a:cs typeface="Calibri"/>
              </a:rPr>
              <a:t>:</a:t>
            </a:r>
          </a:p>
          <a:p>
            <a:endParaRPr lang="en-US" sz="1200" dirty="0">
              <a:latin typeface="Lucida Sans" panose="020B0602030504020204" pitchFamily="34" charset="0"/>
              <a:cs typeface="Calibri"/>
            </a:endParaRPr>
          </a:p>
          <a:p>
            <a:pPr marL="180975" indent="-180975" defTabSz="483306">
              <a:buFont typeface="Arial" panose="020B0604020202020204" pitchFamily="34" charset="0"/>
              <a:buChar char="•"/>
              <a:defRPr/>
            </a:pPr>
            <a:r>
              <a:rPr lang="en-GB" sz="1200" dirty="0">
                <a:latin typeface="Lucida Sans" panose="020B0602030504020204" pitchFamily="34" charset="0"/>
              </a:rPr>
              <a:t>A unified WHS </a:t>
            </a:r>
            <a:r>
              <a:rPr lang="en-US" sz="1200" dirty="0">
                <a:latin typeface="Lucida Sans" panose="020B0602030504020204" pitchFamily="34" charset="0"/>
                <a:ea typeface="National-Book" panose="02000503000000020004" pitchFamily="2" charset="0"/>
                <a:cs typeface="National-Book" panose="02000503000000020004" pitchFamily="2" charset="0"/>
              </a:rPr>
              <a:t>will enable golfers of different ability to play and compete on a fair and equitable basis, in any format, on any course, anywhere around the world. </a:t>
            </a:r>
          </a:p>
          <a:p>
            <a:pPr marL="180975" indent="-180975" defTabSz="483306">
              <a:buFont typeface="Arial" panose="020B0604020202020204" pitchFamily="34" charset="0"/>
              <a:buChar char="•"/>
              <a:defRPr/>
            </a:pPr>
            <a:r>
              <a:rPr lang="en-US" sz="1200" dirty="0">
                <a:latin typeface="Lucida Sans" panose="020B0602030504020204" pitchFamily="34" charset="0"/>
                <a:ea typeface="National-Book" panose="02000503000000020004" pitchFamily="2" charset="0"/>
                <a:cs typeface="National-Book" panose="02000503000000020004" pitchFamily="2" charset="0"/>
              </a:rPr>
              <a:t>So it will be portable around the world and provide a single measure worldwide for determining a player’s ability.</a:t>
            </a:r>
          </a:p>
          <a:p>
            <a:pPr marL="180975" indent="-180975" defTabSz="483306">
              <a:buFont typeface="Arial" panose="020B0604020202020204" pitchFamily="34" charset="0"/>
              <a:buChar char="•"/>
              <a:defRPr/>
            </a:pPr>
            <a:r>
              <a:rPr lang="en-US" sz="1200" dirty="0">
                <a:latin typeface="Lucida Sans" panose="020B0602030504020204" pitchFamily="34" charset="0"/>
                <a:cs typeface="Calibri"/>
              </a:rPr>
              <a:t>When adopted, the World Handicap System will be governed by the USGA and The R&amp;A and administered by national and multi-national associations around the world. Safeguards are included to ensure consistency as well as adaptability to differing golf cultures. </a:t>
            </a:r>
          </a:p>
        </p:txBody>
      </p:sp>
    </p:spTree>
    <p:extLst>
      <p:ext uri="{BB962C8B-B14F-4D97-AF65-F5344CB8AC3E}">
        <p14:creationId xmlns:p14="http://schemas.microsoft.com/office/powerpoint/2010/main" val="3501500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not change for golf clubs or golfers in the U.S. Penalty scores can either be equal to the highest or lowest score differential in the scoring record, determined by the Handicap Committee and on a case-by-case basis.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99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now go through the role of the Committee in charge of the competition.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1DF85-4D3A-4E87-BDA9-759A7C6E19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505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50">
                <a:cs typeface="Calibri"/>
              </a:rPr>
              <a:t>The Competition Committee determines who is eligible to compete as well as the handicap a player may use for their event.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2812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C4BB0A-6ABE-43E0-8535-92EC04B45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235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en-GB" sz="1581" b="0" i="0" u="none" strike="noStrike" kern="1200" baseline="0">
                <a:solidFill>
                  <a:schemeClr val="tx1"/>
                </a:solidFill>
                <a:latin typeface="+mn-lt"/>
                <a:ea typeface="+mn-ea"/>
                <a:cs typeface="+mn-cs"/>
              </a:rPr>
              <a:t>Please use this closing slide if you do not plan to co-brand it.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619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51DF85-4D3A-4E87-BDA9-759A7C6E19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4226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pPr rtl="0" eaLnBrk="1" fontAlgn="t" latinLnBrk="0" hangingPunct="1"/>
            <a:r>
              <a:rPr lang="en-US" sz="1550" b="1" i="0" u="none" strike="noStrike" kern="1200" dirty="0">
                <a:effectLst/>
                <a:latin typeface="+mn-lt"/>
                <a:ea typeface="+mn-ea"/>
                <a:cs typeface="+mn-cs"/>
              </a:rPr>
              <a:t>Cap</a:t>
            </a:r>
          </a:p>
          <a:p>
            <a:pPr rtl="0" eaLnBrk="1" fontAlgn="t" latinLnBrk="0" hangingPunct="1"/>
            <a:r>
              <a:rPr lang="en-US" sz="1550" b="0" i="0" u="none" strike="noStrike" kern="1200" dirty="0">
                <a:effectLst/>
                <a:latin typeface="+mn-lt"/>
                <a:ea typeface="+mn-ea"/>
                <a:cs typeface="+mn-cs"/>
              </a:rPr>
              <a:t>A reduction or limit on the increase of a player’s Handicap Index over a rolling 12-month period, measured against the player’s Low Handicap Index within that period of time. There are two forms of cap:</a:t>
            </a:r>
            <a:endParaRPr lang="en-US" sz="1550" b="0" i="0" u="none" strike="noStrike" kern="1200" dirty="0">
              <a:latin typeface="+mn-lt"/>
              <a:cs typeface="Calibri"/>
            </a:endParaRPr>
          </a:p>
          <a:p>
            <a:pPr rtl="0" eaLnBrk="1" fontAlgn="t" latinLnBrk="0" hangingPunct="1"/>
            <a:r>
              <a:rPr lang="en-US" sz="1550" b="1" i="0" u="none" strike="noStrike" kern="1200" dirty="0">
                <a:effectLst/>
                <a:latin typeface="+mn-lt"/>
                <a:ea typeface="+mn-ea"/>
                <a:cs typeface="+mn-cs"/>
              </a:rPr>
              <a:t>Soft cap </a:t>
            </a:r>
            <a:r>
              <a:rPr lang="en-US" sz="1550" b="0" i="0" u="none" strike="noStrike" kern="1200" dirty="0">
                <a:effectLst/>
                <a:latin typeface="+mn-lt"/>
                <a:ea typeface="+mn-ea"/>
                <a:cs typeface="+mn-cs"/>
              </a:rPr>
              <a:t>– a reduction in the rate of upward movement of a Handicap Index</a:t>
            </a:r>
            <a:endParaRPr lang="en-US" sz="1550" b="0" i="0" u="none" strike="noStrike" kern="1200" dirty="0">
              <a:latin typeface="+mn-lt"/>
              <a:cs typeface="Calibri"/>
            </a:endParaRPr>
          </a:p>
          <a:p>
            <a:pPr rtl="0" eaLnBrk="1" fontAlgn="t" latinLnBrk="0" hangingPunct="1"/>
            <a:r>
              <a:rPr lang="en-US" sz="1550" b="1" i="0" u="none" strike="noStrike" kern="1200" dirty="0">
                <a:effectLst/>
                <a:latin typeface="+mn-lt"/>
                <a:ea typeface="+mn-ea"/>
                <a:cs typeface="+mn-cs"/>
              </a:rPr>
              <a:t>Hard cap </a:t>
            </a:r>
            <a:r>
              <a:rPr lang="en-US" sz="1550" b="0" i="0" u="none" strike="noStrike" kern="1200" dirty="0">
                <a:effectLst/>
                <a:latin typeface="+mn-lt"/>
                <a:ea typeface="+mn-ea"/>
                <a:cs typeface="+mn-cs"/>
              </a:rPr>
              <a:t>– a maximum limit on the upward movement of a Handicap Index.</a:t>
            </a:r>
            <a:endParaRPr lang="en-US" sz="1550" b="0" i="0" u="none" strike="noStrike" kern="1200" dirty="0">
              <a:latin typeface="+mn-lt"/>
              <a:cs typeface="Calibri"/>
            </a:endParaRPr>
          </a:p>
          <a:p>
            <a:pPr rtl="0" eaLnBrk="1" fontAlgn="t" latinLnBrk="0" hangingPunct="1"/>
            <a:endParaRPr lang="en-US" sz="1581" b="0" i="0" u="none" strike="noStrike" kern="1200" dirty="0">
              <a:solidFill>
                <a:schemeClr val="tx1"/>
              </a:solidFill>
              <a:effectLst/>
              <a:latin typeface="+mn-lt"/>
              <a:ea typeface="+mn-ea"/>
              <a:cs typeface="+mn-cs"/>
            </a:endParaRPr>
          </a:p>
          <a:p>
            <a:pPr rtl="0" eaLnBrk="1" fontAlgn="t" latinLnBrk="0" hangingPunct="1"/>
            <a:r>
              <a:rPr lang="en-US" sz="1550" b="1" i="0" u="none" strike="noStrike" kern="1200" dirty="0">
                <a:effectLst/>
                <a:latin typeface="+mn-lt"/>
                <a:ea typeface="+mn-ea"/>
                <a:cs typeface="+mn-cs"/>
              </a:rPr>
              <a:t>Playing Conditions Calculation (PCC)</a:t>
            </a:r>
            <a:endParaRPr lang="en-US" sz="1550" b="1" i="0" u="none" strike="noStrike" kern="1200" dirty="0">
              <a:latin typeface="+mn-lt"/>
              <a:cs typeface="Calibri"/>
            </a:endParaRPr>
          </a:p>
          <a:p>
            <a:pPr rtl="0" eaLnBrk="1" fontAlgn="t" latinLnBrk="0" hangingPunct="1"/>
            <a:r>
              <a:rPr lang="en-US" sz="1550" b="0" i="0" u="none" strike="noStrike" kern="1200" dirty="0">
                <a:effectLst/>
                <a:latin typeface="+mn-lt"/>
                <a:ea typeface="+mn-ea"/>
                <a:cs typeface="+mn-cs"/>
              </a:rPr>
              <a:t>A procedure used to evaluate if course and/or weather conditions on the day of play deviate from normal playing conditions to the extent that they have a significant impact on players’ performance.</a:t>
            </a:r>
            <a:endParaRPr lang="en-US" sz="1550" b="0" i="0" u="none" strike="noStrike" kern="1200" dirty="0">
              <a:latin typeface="+mn-lt"/>
              <a:cs typeface="Calibri"/>
            </a:endParaRPr>
          </a:p>
          <a:p>
            <a:pPr fontAlgn="t"/>
            <a:endParaRPr lang="en-US" sz="1550" b="0" i="0" u="none" strike="noStrike" kern="1200" dirty="0">
              <a:latin typeface="+mn-lt"/>
              <a:cs typeface="Calibri"/>
            </a:endParaRPr>
          </a:p>
          <a:p>
            <a:pPr fontAlgn="t"/>
            <a:r>
              <a:rPr lang="en-US" sz="1550" b="1" dirty="0">
                <a:cs typeface="Calibri"/>
              </a:rPr>
              <a:t>Low Handicap Index</a:t>
            </a:r>
          </a:p>
          <a:p>
            <a:pPr fontAlgn="t"/>
            <a:r>
              <a:rPr lang="en-US" sz="1550" dirty="0"/>
              <a:t>The lowest </a:t>
            </a:r>
            <a:r>
              <a:rPr lang="en-US" sz="1550" i="1" dirty="0"/>
              <a:t>Handicap Index</a:t>
            </a:r>
            <a:r>
              <a:rPr lang="en-US" sz="1550" dirty="0"/>
              <a:t> achieved by a player during the 12-month period preceding the most recent score on their </a:t>
            </a:r>
            <a:r>
              <a:rPr lang="en-US" sz="1550" i="1" dirty="0"/>
              <a:t>scoring record</a:t>
            </a:r>
            <a:r>
              <a:rPr lang="en-US" sz="1550" dirty="0"/>
              <a:t> (see Rule 5.7). This is used in the calculation to see if a cap must be applied.</a:t>
            </a:r>
            <a:endParaRPr lang="en-US" sz="1550" dirty="0">
              <a:cs typeface="Calibri"/>
            </a:endParaRPr>
          </a:p>
          <a:p>
            <a:pPr fontAlgn="t"/>
            <a:endParaRPr lang="en-US" sz="1550" dirty="0">
              <a:cs typeface="Calibri"/>
            </a:endParaRPr>
          </a:p>
          <a:p>
            <a:pPr fontAlgn="t"/>
            <a:r>
              <a:rPr lang="en-US" sz="1550" b="1" dirty="0">
                <a:cs typeface="Calibri"/>
              </a:rPr>
              <a:t>Exceptional Score Reduction</a:t>
            </a:r>
          </a:p>
          <a:p>
            <a:pPr fontAlgn="t"/>
            <a:r>
              <a:rPr lang="en-US" dirty="0"/>
              <a:t>A </a:t>
            </a:r>
            <a:r>
              <a:rPr lang="en-US" i="1" dirty="0"/>
              <a:t>score differential</a:t>
            </a:r>
            <a:r>
              <a:rPr lang="en-US" dirty="0"/>
              <a:t> which is at least 7.0 strokes better than the player’s </a:t>
            </a:r>
            <a:r>
              <a:rPr lang="en-US" i="1" dirty="0"/>
              <a:t>Handicap Index </a:t>
            </a:r>
            <a:r>
              <a:rPr lang="en-US" dirty="0"/>
              <a:t>at the time the round was played (see Rule 5.9).</a:t>
            </a:r>
          </a:p>
          <a:p>
            <a:pPr fontAlgn="t"/>
            <a:endParaRPr lang="en-US" sz="1550" dirty="0">
              <a:cs typeface="Calibri"/>
            </a:endParaRPr>
          </a:p>
          <a:p>
            <a:pPr fontAlgn="t"/>
            <a:r>
              <a:rPr lang="en-US" sz="1550" b="1" dirty="0">
                <a:cs typeface="Calibri"/>
              </a:rPr>
              <a:t>Net Double Bogey</a:t>
            </a:r>
          </a:p>
          <a:p>
            <a:pPr fontAlgn="t"/>
            <a:r>
              <a:rPr lang="en-US" sz="1550" dirty="0">
                <a:cs typeface="Calibri"/>
              </a:rPr>
              <a:t>Replaces ESC and sets a maximum score for a hole based on the par and the strokes given or received.</a:t>
            </a:r>
          </a:p>
          <a:p>
            <a:pPr fontAlgn="t"/>
            <a:endParaRPr lang="en-US" sz="1550" b="1" dirty="0">
              <a:cs typeface="Calibri"/>
            </a:endParaRPr>
          </a:p>
        </p:txBody>
      </p:sp>
    </p:spTree>
    <p:extLst>
      <p:ext uri="{BB962C8B-B14F-4D97-AF65-F5344CB8AC3E}">
        <p14:creationId xmlns:p14="http://schemas.microsoft.com/office/powerpoint/2010/main" val="132500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77500" lnSpcReduction="20000"/>
          </a:bodyPr>
          <a:lstStyle/>
          <a:p>
            <a:pPr rtl="0" eaLnBrk="1" fontAlgn="t" latinLnBrk="0" hangingPunct="1"/>
            <a:r>
              <a:rPr lang="en-US" sz="1550" b="1" i="0" u="none" strike="noStrike" kern="1200" dirty="0">
                <a:effectLst/>
                <a:latin typeface="+mn-lt"/>
                <a:ea typeface="+mn-ea"/>
                <a:cs typeface="+mn-cs"/>
              </a:rPr>
              <a:t>Cap</a:t>
            </a:r>
          </a:p>
          <a:p>
            <a:pPr rtl="0" eaLnBrk="1" fontAlgn="t" latinLnBrk="0" hangingPunct="1"/>
            <a:r>
              <a:rPr lang="en-US" sz="1550" b="0" i="0" u="none" strike="noStrike" kern="1200" dirty="0">
                <a:effectLst/>
                <a:latin typeface="+mn-lt"/>
                <a:ea typeface="+mn-ea"/>
                <a:cs typeface="+mn-cs"/>
              </a:rPr>
              <a:t>A reduction or limit on the increase of a player’s Handicap Index over a rolling 12-month period, measured against the player’s Low Handicap Index within that period of time. There are two forms of cap:</a:t>
            </a:r>
            <a:endParaRPr lang="en-US" sz="1550" b="0" i="0" u="none" strike="noStrike" kern="1200" dirty="0">
              <a:latin typeface="+mn-lt"/>
              <a:cs typeface="Calibri"/>
            </a:endParaRPr>
          </a:p>
          <a:p>
            <a:pPr rtl="0" eaLnBrk="1" fontAlgn="t" latinLnBrk="0" hangingPunct="1"/>
            <a:r>
              <a:rPr lang="en-US" sz="1550" b="1" i="0" u="none" strike="noStrike" kern="1200" dirty="0">
                <a:effectLst/>
                <a:latin typeface="+mn-lt"/>
                <a:ea typeface="+mn-ea"/>
                <a:cs typeface="+mn-cs"/>
              </a:rPr>
              <a:t>Soft cap </a:t>
            </a:r>
            <a:r>
              <a:rPr lang="en-US" sz="1550" b="0" i="0" u="none" strike="noStrike" kern="1200" dirty="0">
                <a:effectLst/>
                <a:latin typeface="+mn-lt"/>
                <a:ea typeface="+mn-ea"/>
                <a:cs typeface="+mn-cs"/>
              </a:rPr>
              <a:t>– a reduction in the rate of upward movement of a Handicap Index</a:t>
            </a:r>
            <a:endParaRPr lang="en-US" sz="1550" b="0" i="0" u="none" strike="noStrike" kern="1200" dirty="0">
              <a:latin typeface="+mn-lt"/>
              <a:cs typeface="Calibri"/>
            </a:endParaRPr>
          </a:p>
          <a:p>
            <a:pPr rtl="0" eaLnBrk="1" fontAlgn="t" latinLnBrk="0" hangingPunct="1"/>
            <a:r>
              <a:rPr lang="en-US" sz="1550" b="1" i="0" u="none" strike="noStrike" kern="1200" dirty="0">
                <a:effectLst/>
                <a:latin typeface="+mn-lt"/>
                <a:ea typeface="+mn-ea"/>
                <a:cs typeface="+mn-cs"/>
              </a:rPr>
              <a:t>Hard cap </a:t>
            </a:r>
            <a:r>
              <a:rPr lang="en-US" sz="1550" b="0" i="0" u="none" strike="noStrike" kern="1200" dirty="0">
                <a:effectLst/>
                <a:latin typeface="+mn-lt"/>
                <a:ea typeface="+mn-ea"/>
                <a:cs typeface="+mn-cs"/>
              </a:rPr>
              <a:t>– a maximum limit on the upward movement of a Handicap Index.</a:t>
            </a:r>
            <a:endParaRPr lang="en-US" sz="1550" b="0" i="0" u="none" strike="noStrike" kern="1200" dirty="0">
              <a:latin typeface="+mn-lt"/>
              <a:cs typeface="Calibri"/>
            </a:endParaRPr>
          </a:p>
          <a:p>
            <a:pPr rtl="0" eaLnBrk="1" fontAlgn="t" latinLnBrk="0" hangingPunct="1"/>
            <a:endParaRPr lang="en-US" sz="1581" b="0" i="0" u="none" strike="noStrike" kern="1200" dirty="0">
              <a:solidFill>
                <a:schemeClr val="tx1"/>
              </a:solidFill>
              <a:effectLst/>
              <a:latin typeface="+mn-lt"/>
              <a:ea typeface="+mn-ea"/>
              <a:cs typeface="+mn-cs"/>
            </a:endParaRPr>
          </a:p>
          <a:p>
            <a:pPr rtl="0" eaLnBrk="1" fontAlgn="t" latinLnBrk="0" hangingPunct="1"/>
            <a:r>
              <a:rPr lang="en-US" sz="1550" b="1" i="0" u="none" strike="noStrike" kern="1200" dirty="0">
                <a:effectLst/>
                <a:latin typeface="+mn-lt"/>
                <a:ea typeface="+mn-ea"/>
                <a:cs typeface="+mn-cs"/>
              </a:rPr>
              <a:t>Playing Conditions Calculation (PCC)</a:t>
            </a:r>
            <a:endParaRPr lang="en-US" sz="1550" b="1" i="0" u="none" strike="noStrike" kern="1200" dirty="0">
              <a:latin typeface="+mn-lt"/>
              <a:cs typeface="Calibri"/>
            </a:endParaRPr>
          </a:p>
          <a:p>
            <a:pPr rtl="0" eaLnBrk="1" fontAlgn="t" latinLnBrk="0" hangingPunct="1"/>
            <a:r>
              <a:rPr lang="en-US" sz="1550" b="0" i="0" u="none" strike="noStrike" kern="1200" dirty="0">
                <a:effectLst/>
                <a:latin typeface="+mn-lt"/>
                <a:ea typeface="+mn-ea"/>
                <a:cs typeface="+mn-cs"/>
              </a:rPr>
              <a:t>A procedure used to evaluate if course and/or weather conditions on the day of play deviate from normal playing conditions to the extent that they have a significant impact on players’ performance.</a:t>
            </a:r>
            <a:endParaRPr lang="en-US" sz="1550" b="0" i="0" u="none" strike="noStrike" kern="1200" dirty="0">
              <a:latin typeface="+mn-lt"/>
              <a:cs typeface="Calibri"/>
            </a:endParaRPr>
          </a:p>
          <a:p>
            <a:pPr fontAlgn="t"/>
            <a:endParaRPr lang="en-US" sz="1550" b="0" i="0" u="none" strike="noStrike" kern="1200" dirty="0">
              <a:latin typeface="+mn-lt"/>
              <a:cs typeface="Calibri"/>
            </a:endParaRPr>
          </a:p>
          <a:p>
            <a:pPr fontAlgn="t"/>
            <a:r>
              <a:rPr lang="en-US" sz="1550" b="1" dirty="0">
                <a:cs typeface="Calibri"/>
              </a:rPr>
              <a:t>Low Handicap Index</a:t>
            </a:r>
          </a:p>
          <a:p>
            <a:pPr fontAlgn="t"/>
            <a:r>
              <a:rPr lang="en-US" sz="1550" dirty="0"/>
              <a:t>The lowest </a:t>
            </a:r>
            <a:r>
              <a:rPr lang="en-US" sz="1550" i="1" dirty="0"/>
              <a:t>Handicap Index</a:t>
            </a:r>
            <a:r>
              <a:rPr lang="en-US" sz="1550" dirty="0"/>
              <a:t> achieved by a player during the 12-month period preceding the most recent score on their </a:t>
            </a:r>
            <a:r>
              <a:rPr lang="en-US" sz="1550" i="1" dirty="0"/>
              <a:t>scoring record</a:t>
            </a:r>
            <a:r>
              <a:rPr lang="en-US" sz="1550" dirty="0"/>
              <a:t> (see Rule 5.7). This is used in the calculation to see if a cap must be applied.</a:t>
            </a:r>
            <a:endParaRPr lang="en-US" sz="1550" dirty="0">
              <a:cs typeface="Calibri"/>
            </a:endParaRPr>
          </a:p>
          <a:p>
            <a:pPr fontAlgn="t"/>
            <a:endParaRPr lang="en-US" sz="1550" dirty="0">
              <a:cs typeface="Calibri"/>
            </a:endParaRPr>
          </a:p>
          <a:p>
            <a:pPr fontAlgn="t"/>
            <a:r>
              <a:rPr lang="en-US" sz="1550" b="1" dirty="0">
                <a:cs typeface="Calibri"/>
              </a:rPr>
              <a:t>Exceptional Score Reduction</a:t>
            </a:r>
          </a:p>
          <a:p>
            <a:pPr fontAlgn="t"/>
            <a:r>
              <a:rPr lang="en-US" dirty="0"/>
              <a:t>A </a:t>
            </a:r>
            <a:r>
              <a:rPr lang="en-US" i="1" dirty="0"/>
              <a:t>score differential</a:t>
            </a:r>
            <a:r>
              <a:rPr lang="en-US" dirty="0"/>
              <a:t> which is at least 7.0 strokes better than the player’s </a:t>
            </a:r>
            <a:r>
              <a:rPr lang="en-US" i="1" dirty="0"/>
              <a:t>Handicap Index </a:t>
            </a:r>
            <a:r>
              <a:rPr lang="en-US" dirty="0"/>
              <a:t>at the time the round was played (see Rule 5.9).</a:t>
            </a:r>
          </a:p>
          <a:p>
            <a:pPr fontAlgn="t"/>
            <a:endParaRPr lang="en-US" sz="1550" dirty="0">
              <a:cs typeface="Calibri"/>
            </a:endParaRPr>
          </a:p>
          <a:p>
            <a:pPr fontAlgn="t"/>
            <a:r>
              <a:rPr lang="en-US" sz="1550" b="1" dirty="0">
                <a:cs typeface="Calibri"/>
              </a:rPr>
              <a:t>Net Double Bogey</a:t>
            </a:r>
          </a:p>
          <a:p>
            <a:pPr fontAlgn="t"/>
            <a:r>
              <a:rPr lang="en-US" sz="1550" dirty="0">
                <a:cs typeface="Calibri"/>
              </a:rPr>
              <a:t>Replaces ESC and sets a maximum score for a hole based on the par and the strokes given or received.</a:t>
            </a:r>
          </a:p>
          <a:p>
            <a:pPr fontAlgn="t"/>
            <a:endParaRPr lang="en-US" sz="1550" b="1" dirty="0">
              <a:cs typeface="Calibri"/>
            </a:endParaRPr>
          </a:p>
        </p:txBody>
      </p:sp>
    </p:spTree>
    <p:extLst>
      <p:ext uri="{BB962C8B-B14F-4D97-AF65-F5344CB8AC3E}">
        <p14:creationId xmlns:p14="http://schemas.microsoft.com/office/powerpoint/2010/main" val="6028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Currently, the USGA Handicap System requires five 18-hole scores before a player can be issued a Handicap Index.</a:t>
            </a:r>
          </a:p>
          <a:p>
            <a:endParaRPr lang="en-US" dirty="0"/>
          </a:p>
          <a:p>
            <a:r>
              <a:rPr lang="en-US" dirty="0"/>
              <a:t>An overarching theme of the World Handicap System is to become more inclusive – and this feature will hopefully encourage golfers who only play sporadically to establish and maintain a Handicap Index.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It will be strongly recommended that a player’s initial three scores should be submitted hole-by-hole to enable clubs to better assess the player’s potential</a:t>
            </a:r>
            <a:r>
              <a:rPr kumimoji="0" lang="en-US" sz="12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0"/>
                <a:ea typeface="+mn-ea"/>
                <a:cs typeface="+mn-cs"/>
              </a:rPr>
              <a:t>.</a:t>
            </a:r>
          </a:p>
        </p:txBody>
      </p:sp>
    </p:spTree>
    <p:extLst>
      <p:ext uri="{BB962C8B-B14F-4D97-AF65-F5344CB8AC3E}">
        <p14:creationId xmlns:p14="http://schemas.microsoft.com/office/powerpoint/2010/main" val="87369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20000"/>
          </a:bodyPr>
          <a:lstStyle/>
          <a:p>
            <a:r>
              <a:rPr lang="en-US" sz="1581" kern="1200" dirty="0">
                <a:solidFill>
                  <a:schemeClr val="tx1"/>
                </a:solidFill>
                <a:effectLst/>
                <a:latin typeface="+mn-lt"/>
                <a:ea typeface="+mn-ea"/>
                <a:cs typeface="+mn-cs"/>
              </a:rPr>
              <a:t>Although the current number of golfers in the U.S. that are at or above the current maximums of 36.4 and 40.4 is relatively small, many golfers who currently play but don’t have a handicap would be at or above those numbers </a:t>
            </a:r>
          </a:p>
          <a:p>
            <a:endParaRPr lang="en-US" sz="1581" kern="1200" dirty="0">
              <a:solidFill>
                <a:schemeClr val="tx1"/>
              </a:solidFill>
              <a:effectLst/>
              <a:latin typeface="+mn-lt"/>
              <a:ea typeface="+mn-ea"/>
              <a:cs typeface="+mn-cs"/>
            </a:endParaRPr>
          </a:p>
          <a:p>
            <a:r>
              <a:rPr lang="en-US" sz="1581" kern="1200" dirty="0">
                <a:solidFill>
                  <a:schemeClr val="tx1"/>
                </a:solidFill>
                <a:effectLst/>
                <a:latin typeface="+mn-lt"/>
                <a:ea typeface="+mn-ea"/>
                <a:cs typeface="+mn-cs"/>
              </a:rPr>
              <a:t>By encouraging more novice golfers to get a Handicap Index and learn about the WHS, we can incentivize golfers to improve their games and utilize pace of play provisions such as picking up at their maximum score.</a:t>
            </a:r>
          </a:p>
          <a:p>
            <a:endParaRPr lang="en-US" sz="1581" kern="1200" dirty="0">
              <a:solidFill>
                <a:schemeClr val="tx1"/>
              </a:solidFill>
              <a:effectLst/>
              <a:latin typeface="+mn-lt"/>
              <a:ea typeface="+mn-ea"/>
              <a:cs typeface="+mn-cs"/>
            </a:endParaRPr>
          </a:p>
          <a:p>
            <a:r>
              <a:rPr lang="en-US" sz="1581" kern="1200" dirty="0">
                <a:solidFill>
                  <a:schemeClr val="tx1"/>
                </a:solidFill>
                <a:effectLst/>
                <a:latin typeface="+mn-lt"/>
                <a:ea typeface="+mn-ea"/>
                <a:cs typeface="+mn-cs"/>
              </a:rPr>
              <a:t>It’s important to note that clubs will still have the discretion to implement a lower maximum limit for certain competitions through a condition of the competition. Committee’s will also be able to restrict Course/Playing Handicaps to 54.</a:t>
            </a:r>
          </a:p>
          <a:p>
            <a:endParaRPr lang="en-US" sz="1581" kern="1200" dirty="0">
              <a:solidFill>
                <a:schemeClr val="tx1"/>
              </a:solidFill>
              <a:effectLst/>
              <a:latin typeface="+mn-lt"/>
              <a:ea typeface="+mn-ea"/>
              <a:cs typeface="+mn-cs"/>
            </a:endParaRPr>
          </a:p>
          <a:p>
            <a:r>
              <a:rPr lang="en-US" sz="1581" kern="1200" dirty="0">
                <a:solidFill>
                  <a:schemeClr val="tx1"/>
                </a:solidFill>
                <a:effectLst/>
                <a:latin typeface="+mn-lt"/>
                <a:ea typeface="+mn-ea"/>
                <a:cs typeface="+mn-cs"/>
              </a:rPr>
              <a:t>Once again, this is in an effort to be more inclusive and welcoming to all golfers – and to increase the number of golfers with a Handicap Index.</a:t>
            </a:r>
          </a:p>
        </p:txBody>
      </p:sp>
    </p:spTree>
    <p:extLst>
      <p:ext uri="{BB962C8B-B14F-4D97-AF65-F5344CB8AC3E}">
        <p14:creationId xmlns:p14="http://schemas.microsoft.com/office/powerpoint/2010/main" val="284773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04539" rtl="0" eaLnBrk="1" fontAlgn="auto" latinLnBrk="0" hangingPunct="1">
              <a:lnSpc>
                <a:spcPct val="100000"/>
              </a:lnSpc>
              <a:spcBef>
                <a:spcPts val="0"/>
              </a:spcBef>
              <a:spcAft>
                <a:spcPts val="0"/>
              </a:spcAft>
              <a:buClrTx/>
              <a:buSzTx/>
              <a:buFontTx/>
              <a:buNone/>
              <a:tabLst/>
              <a:defRPr/>
            </a:pPr>
            <a:r>
              <a:rPr lang="en-US" sz="1550" dirty="0"/>
              <a:t>This is the most significant change for golfers in the U.S. Under the USGA Handicap System, Course Handicap represented the number of strokes needed to play to the Course Rating for the tees being played. The benchmark is now par, which may be intuitive to many, but will generate questions starting in January 2020 because golfers’ Course Handicaps will change as a result of the new calculation.</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sz="1550" dirty="0"/>
          </a:p>
          <a:p>
            <a:pPr marL="0" marR="0" lvl="0" indent="0" algn="l" defTabSz="1204539" rtl="0" eaLnBrk="1" fontAlgn="auto" latinLnBrk="0" hangingPunct="1">
              <a:lnSpc>
                <a:spcPct val="100000"/>
              </a:lnSpc>
              <a:spcBef>
                <a:spcPts val="0"/>
              </a:spcBef>
              <a:spcAft>
                <a:spcPts val="0"/>
              </a:spcAft>
              <a:buClrTx/>
              <a:buSzTx/>
              <a:buFontTx/>
              <a:buNone/>
              <a:tabLst/>
              <a:defRPr/>
            </a:pPr>
            <a:r>
              <a:rPr lang="en-US" sz="1550" dirty="0"/>
              <a:t>By applying a Course Rating minus Par adjustment, the process for setting up multi-tee events will be simplified – as this will eliminate the Section 3-5 adjustment. There is often confusion that comes along with the 3-5 adjustment, so this will be a welcomed change for many golfers out there.</a:t>
            </a:r>
          </a:p>
          <a:p>
            <a:pPr marL="0" marR="0" lvl="0" indent="0" algn="l" defTabSz="1204539" rtl="0" eaLnBrk="1" fontAlgn="auto" latinLnBrk="0" hangingPunct="1">
              <a:lnSpc>
                <a:spcPct val="100000"/>
              </a:lnSpc>
              <a:spcBef>
                <a:spcPts val="0"/>
              </a:spcBef>
              <a:spcAft>
                <a:spcPts val="0"/>
              </a:spcAft>
              <a:buClrTx/>
              <a:buSzTx/>
              <a:buFontTx/>
              <a:buNone/>
              <a:tabLst/>
              <a:defRPr/>
            </a:pPr>
            <a:endParaRPr lang="en-US" sz="1550" dirty="0"/>
          </a:p>
          <a:p>
            <a:r>
              <a:rPr lang="en-US" sz="1550" dirty="0"/>
              <a:t>AGAs will have the responsibility of adjudicating par – since par will be used in the Course Handicap calculation and impact the score posted for Net Double Bogey and Net Par.</a:t>
            </a:r>
            <a:endParaRPr lang="en-US" sz="155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CCEEE-E9A9-443D-B33D-FBCFF44005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378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_Screen_Big_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22B211-71F3-4764-B575-E50E47BBF31E}"/>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474739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7577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780175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63311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96730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956502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94199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71981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168380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1558312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December 28,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3162451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_Screen_Big_Vi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CDB6E149-2A11-46A5-91C2-B6F683E22BC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606029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6122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1"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57CB262-845A-4840-AF13-551696C68F81}" type="datetime1">
              <a:rPr lang="en-US" smtClean="0"/>
              <a:t>12/28/2019</a:t>
            </a:fld>
            <a:endParaRPr lang="en-US"/>
          </a:p>
        </p:txBody>
      </p:sp>
      <p:sp>
        <p:nvSpPr>
          <p:cNvPr id="6" name="Footer Placeholder 5"/>
          <p:cNvSpPr>
            <a:spLocks noGrp="1"/>
          </p:cNvSpPr>
          <p:nvPr>
            <p:ph type="ftr" sz="quarter" idx="11"/>
          </p:nvPr>
        </p:nvSpPr>
        <p:spPr>
          <a:xfrm>
            <a:off x="4038602"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7E827D9D-C2B7-4786-BA2A-7322DE05653B}" type="slidenum">
              <a:rPr lang="en-US" smtClean="0"/>
              <a:t>‹#›</a:t>
            </a:fld>
            <a:endParaRPr lang="en-US"/>
          </a:p>
        </p:txBody>
      </p:sp>
    </p:spTree>
    <p:extLst>
      <p:ext uri="{BB962C8B-B14F-4D97-AF65-F5344CB8AC3E}">
        <p14:creationId xmlns:p14="http://schemas.microsoft.com/office/powerpoint/2010/main" val="1455892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245860"/>
            <a:ext cx="11271520" cy="650043"/>
          </a:xfrm>
        </p:spPr>
        <p:txBody>
          <a:bodyPr>
            <a:noAutofit/>
          </a:bodyPr>
          <a:lstStyle>
            <a:lvl1pPr marL="0" indent="0">
              <a:spcBef>
                <a:spcPts val="0"/>
              </a:spcBef>
              <a:buNone/>
              <a:defRPr sz="1800" b="1">
                <a:solidFill>
                  <a:srgbClr val="1F73C7"/>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800">
                <a:solidFill>
                  <a:schemeClr val="tx1">
                    <a:lumMod val="75000"/>
                    <a:lumOff val="25000"/>
                  </a:schemeClr>
                </a:solidFill>
              </a:defRPr>
            </a:lvl1pPr>
          </a:lstStyle>
          <a:p>
            <a:fld id="{D26B6449-4706-3A43-BB80-73AD407C46CE}" type="datetime4">
              <a:rPr lang="en-US" smtClean="0"/>
              <a:pPr/>
              <a:t>December 28, 2019</a:t>
            </a:fld>
            <a:endParaRPr lang="en-US"/>
          </a:p>
        </p:txBody>
      </p:sp>
      <p:sp>
        <p:nvSpPr>
          <p:cNvPr id="17" name="Slide Number Placeholder 5"/>
          <p:cNvSpPr>
            <a:spLocks noGrp="1"/>
          </p:cNvSpPr>
          <p:nvPr>
            <p:ph type="sldNum" sz="quarter" idx="12"/>
          </p:nvPr>
        </p:nvSpPr>
        <p:spPr>
          <a:xfrm>
            <a:off x="4606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lgn="l">
              <a:defRPr sz="3600">
                <a:solidFill>
                  <a:srgbClr val="1F73C7"/>
                </a:solidFill>
                <a:latin typeface="National Light" pitchFamily="2" charset="0"/>
                <a:ea typeface="National Light" pitchFamily="2" charset="0"/>
                <a:cs typeface="National Light" pitchFamily="2" charset="0"/>
              </a:defRPr>
            </a:lvl1pPr>
          </a:lstStyle>
          <a:p>
            <a:r>
              <a:rPr lang="en-US"/>
              <a:t>Click to edit Master title style</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918973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3617" y="4953000"/>
            <a:ext cx="11289680" cy="711200"/>
          </a:xfrm>
        </p:spPr>
        <p:txBody>
          <a:bodyPr anchor="t">
            <a:normAutofit/>
          </a:bodyPr>
          <a:lstStyle>
            <a:lvl1pPr marL="0" indent="0" algn="l">
              <a:spcBef>
                <a:spcPts val="0"/>
              </a:spcBef>
              <a:buNone/>
              <a:defRPr sz="1400">
                <a:solidFill>
                  <a:srgbClr val="404040"/>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a:p>
            <a:fld id="{2A71A66B-3002-104E-9A9F-22B8BE323678}" type="datetime4">
              <a:rPr lang="en-US" smtClean="0"/>
              <a:t>May 10, 2017</a:t>
            </a:fld>
            <a:endParaRPr lang="en-US"/>
          </a:p>
        </p:txBody>
      </p:sp>
      <p:sp>
        <p:nvSpPr>
          <p:cNvPr id="8" name="Title 1"/>
          <p:cNvSpPr>
            <a:spLocks noGrp="1"/>
          </p:cNvSpPr>
          <p:nvPr>
            <p:ph type="title"/>
          </p:nvPr>
        </p:nvSpPr>
        <p:spPr>
          <a:xfrm>
            <a:off x="463617" y="341430"/>
            <a:ext cx="11289680" cy="3189172"/>
          </a:xfrm>
        </p:spPr>
        <p:txBody>
          <a:bodyPr>
            <a:noAutofit/>
          </a:bodyPr>
          <a:lstStyle>
            <a:lvl1pPr>
              <a:lnSpc>
                <a:spcPct val="80000"/>
              </a:lnSpc>
              <a:defRPr sz="6000">
                <a:solidFill>
                  <a:srgbClr val="404040"/>
                </a:solidFill>
              </a:defRPr>
            </a:lvl1pPr>
          </a:lstStyle>
          <a:p>
            <a:r>
              <a:rPr lang="en-US"/>
              <a:t>Click to edit Master title style</a:t>
            </a:r>
          </a:p>
        </p:txBody>
      </p:sp>
    </p:spTree>
    <p:extLst>
      <p:ext uri="{BB962C8B-B14F-4D97-AF65-F5344CB8AC3E}">
        <p14:creationId xmlns:p14="http://schemas.microsoft.com/office/powerpoint/2010/main" val="3301270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7"/>
            <a:ext cx="11271520" cy="650043"/>
          </a:xfrm>
        </p:spPr>
        <p:txBody>
          <a:bodyPr>
            <a:noAutofit/>
          </a:bodyPr>
          <a:lstStyle>
            <a:lvl1pPr marL="0" indent="0">
              <a:spcBef>
                <a:spcPts val="0"/>
              </a:spcBef>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800">
                <a:solidFill>
                  <a:schemeClr val="tx1">
                    <a:lumMod val="75000"/>
                    <a:lumOff val="25000"/>
                  </a:schemeClr>
                </a:solidFill>
              </a:defRPr>
            </a:lvl1pPr>
          </a:lstStyle>
          <a:p>
            <a:r>
              <a:rPr lang="en-US"/>
              <a:t>{Season} {Year}</a:t>
            </a:r>
          </a:p>
        </p:txBody>
      </p:sp>
      <p:sp>
        <p:nvSpPr>
          <p:cNvPr id="17" name="Slide Number Placeholder 5"/>
          <p:cNvSpPr>
            <a:spLocks noGrp="1"/>
          </p:cNvSpPr>
          <p:nvPr>
            <p:ph type="sldNum" sz="quarter" idx="12"/>
          </p:nvPr>
        </p:nvSpPr>
        <p:spPr>
          <a:xfrm>
            <a:off x="4606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1562433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1"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4311617"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188464" y="2438402"/>
            <a:ext cx="3527633" cy="2455535"/>
          </a:xfrm>
        </p:spPr>
        <p:txBody>
          <a:bodyPr>
            <a:noAutofit/>
          </a:bodyPr>
          <a:lstStyle>
            <a:lvl1pPr marL="0" indent="0">
              <a:spcBef>
                <a:spcPts val="0"/>
              </a:spcBef>
              <a:spcAft>
                <a:spcPts val="400"/>
              </a:spcAft>
              <a:buNone/>
              <a:defRPr sz="1600" b="0" i="0">
                <a:solidFill>
                  <a:srgbClr val="0E77C3"/>
                </a:solidFill>
                <a:latin typeface="National-Book"/>
                <a:cs typeface="National-Book"/>
              </a:defRPr>
            </a:lvl1pPr>
            <a:lvl2pPr marL="0" indent="0">
              <a:spcBef>
                <a:spcPts val="0"/>
              </a:spcBef>
              <a:spcAft>
                <a:spcPts val="400"/>
              </a:spcAft>
              <a:buNone/>
              <a:defRPr sz="1400">
                <a:solidFill>
                  <a:srgbClr val="404040"/>
                </a:solidFill>
              </a:defRPr>
            </a:lvl2pPr>
            <a:lvl3pPr marL="346066" indent="-122236">
              <a:spcBef>
                <a:spcPts val="0"/>
              </a:spcBef>
              <a:spcAft>
                <a:spcPts val="400"/>
              </a:spcAft>
              <a:defRPr sz="1400">
                <a:solidFill>
                  <a:srgbClr val="404040"/>
                </a:solidFill>
              </a:defRPr>
            </a:lvl3pPr>
            <a:lvl4pPr marL="519100" indent="-122236">
              <a:spcBef>
                <a:spcPts val="0"/>
              </a:spcBef>
              <a:spcAft>
                <a:spcPts val="400"/>
              </a:spcAft>
              <a:defRPr sz="1400">
                <a:solidFill>
                  <a:srgbClr val="404040"/>
                </a:solidFill>
              </a:defRPr>
            </a:lvl4pPr>
            <a:lvl5pPr marL="742932" indent="-112711">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p:cNvSpPr>
            <a:spLocks noGrp="1"/>
          </p:cNvSpPr>
          <p:nvPr>
            <p:ph type="title"/>
          </p:nvPr>
        </p:nvSpPr>
        <p:spPr>
          <a:xfrm>
            <a:off x="463621" y="490470"/>
            <a:ext cx="11272225" cy="804931"/>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7288334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9"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3338332"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6213044"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9"/>
          </p:nvPr>
        </p:nvSpPr>
        <p:spPr>
          <a:xfrm>
            <a:off x="9087759" y="2438401"/>
            <a:ext cx="263461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13"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1"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4" name="Straight Connector 13"/>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1817042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5-column">
    <p:spTree>
      <p:nvGrpSpPr>
        <p:cNvPr id="1" name=""/>
        <p:cNvGrpSpPr/>
        <p:nvPr/>
      </p:nvGrpSpPr>
      <p:grpSpPr>
        <a:xfrm>
          <a:off x="0" y="0"/>
          <a:ext cx="0" cy="0"/>
          <a:chOff x="0" y="0"/>
          <a:chExt cx="0" cy="0"/>
        </a:xfrm>
      </p:grpSpPr>
      <p:sp>
        <p:nvSpPr>
          <p:cNvPr id="6"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7"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8"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9" name="Content Placeholder 2"/>
          <p:cNvSpPr>
            <a:spLocks noGrp="1"/>
          </p:cNvSpPr>
          <p:nvPr>
            <p:ph idx="1"/>
          </p:nvPr>
        </p:nvSpPr>
        <p:spPr>
          <a:xfrm>
            <a:off x="463621"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7"/>
          </p:nvPr>
        </p:nvSpPr>
        <p:spPr>
          <a:xfrm>
            <a:off x="2743606"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8"/>
          </p:nvPr>
        </p:nvSpPr>
        <p:spPr>
          <a:xfrm>
            <a:off x="5023592"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9"/>
          </p:nvPr>
        </p:nvSpPr>
        <p:spPr>
          <a:xfrm>
            <a:off x="7303577"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20"/>
          </p:nvPr>
        </p:nvSpPr>
        <p:spPr>
          <a:xfrm>
            <a:off x="9583560" y="2438401"/>
            <a:ext cx="2142337"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15"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6" name="Straight Connector 15"/>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2509351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xt 6-column">
    <p:spTree>
      <p:nvGrpSpPr>
        <p:cNvPr id="1" name=""/>
        <p:cNvGrpSpPr/>
        <p:nvPr/>
      </p:nvGrpSpPr>
      <p:grpSpPr>
        <a:xfrm>
          <a:off x="0" y="0"/>
          <a:ext cx="0" cy="0"/>
          <a:chOff x="0" y="0"/>
          <a:chExt cx="0" cy="0"/>
        </a:xfrm>
      </p:grpSpPr>
      <p:sp>
        <p:nvSpPr>
          <p:cNvPr id="5" name="Content Placeholder 2"/>
          <p:cNvSpPr>
            <a:spLocks noGrp="1"/>
          </p:cNvSpPr>
          <p:nvPr>
            <p:ph idx="1"/>
          </p:nvPr>
        </p:nvSpPr>
        <p:spPr>
          <a:xfrm>
            <a:off x="463621"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7" name="Slide Number Placeholder 5"/>
          <p:cNvSpPr>
            <a:spLocks noGrp="1"/>
          </p:cNvSpPr>
          <p:nvPr>
            <p:ph type="sldNum" sz="quarter" idx="12"/>
          </p:nvPr>
        </p:nvSpPr>
        <p:spPr>
          <a:xfrm>
            <a:off x="455475"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9"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10" name="Footer Placeholder 4"/>
          <p:cNvSpPr>
            <a:spLocks noGrp="1"/>
          </p:cNvSpPr>
          <p:nvPr>
            <p:ph type="ftr" sz="quarter" idx="11"/>
          </p:nvPr>
        </p:nvSpPr>
        <p:spPr>
          <a:xfrm>
            <a:off x="822672"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7"/>
          </p:nvPr>
        </p:nvSpPr>
        <p:spPr>
          <a:xfrm>
            <a:off x="2364825"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8"/>
          </p:nvPr>
        </p:nvSpPr>
        <p:spPr>
          <a:xfrm>
            <a:off x="4266029"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9"/>
          </p:nvPr>
        </p:nvSpPr>
        <p:spPr>
          <a:xfrm>
            <a:off x="6167233"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20"/>
          </p:nvPr>
        </p:nvSpPr>
        <p:spPr>
          <a:xfrm>
            <a:off x="8068435"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21"/>
          </p:nvPr>
        </p:nvSpPr>
        <p:spPr>
          <a:xfrm>
            <a:off x="9969643" y="2438401"/>
            <a:ext cx="1771583" cy="2297012"/>
          </a:xfrm>
        </p:spPr>
        <p:txBody>
          <a:bodyPr>
            <a:noAutofit/>
          </a:bodyPr>
          <a:lstStyle>
            <a:lvl1pPr marL="0" indent="0">
              <a:spcBef>
                <a:spcPts val="0"/>
              </a:spcBef>
              <a:spcAft>
                <a:spcPts val="400"/>
              </a:spcAft>
              <a:buNone/>
              <a:defRPr sz="1600">
                <a:solidFill>
                  <a:srgbClr val="0E77C3"/>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1540207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3" name="Content Placeholder 2"/>
          <p:cNvSpPr>
            <a:spLocks noGrp="1"/>
          </p:cNvSpPr>
          <p:nvPr>
            <p:ph idx="1"/>
          </p:nvPr>
        </p:nvSpPr>
        <p:spPr>
          <a:xfrm>
            <a:off x="463621" y="1295402"/>
            <a:ext cx="3498783" cy="4493815"/>
          </a:xfrm>
        </p:spPr>
        <p:txBody>
          <a:bodyPr>
            <a:noAutofit/>
          </a:bodyPr>
          <a:lstStyle>
            <a:lvl1pPr marL="0" indent="0">
              <a:spcBef>
                <a:spcPts val="0"/>
              </a:spcBef>
              <a:spcAft>
                <a:spcPts val="400"/>
              </a:spcAft>
              <a:buNone/>
              <a:defRPr sz="1600">
                <a:solidFill>
                  <a:srgbClr val="404040"/>
                </a:solidFill>
              </a:defRPr>
            </a:lvl1pPr>
            <a:lvl2pPr marL="0" indent="0">
              <a:spcBef>
                <a:spcPts val="0"/>
              </a:spcBef>
              <a:spcAft>
                <a:spcPts val="400"/>
              </a:spcAft>
              <a:buNone/>
              <a:defRPr sz="1400">
                <a:solidFill>
                  <a:srgbClr val="404040"/>
                </a:solidFill>
              </a:defRPr>
            </a:lvl2pPr>
            <a:lvl3pPr marL="458777" indent="-117472">
              <a:spcBef>
                <a:spcPts val="0"/>
              </a:spcBef>
              <a:spcAft>
                <a:spcPts val="400"/>
              </a:spcAft>
              <a:defRPr sz="1400">
                <a:solidFill>
                  <a:srgbClr val="404040"/>
                </a:solidFill>
              </a:defRPr>
            </a:lvl3pPr>
            <a:lvl4pPr marL="684196" indent="-107948">
              <a:spcBef>
                <a:spcPts val="0"/>
              </a:spcBef>
              <a:spcAft>
                <a:spcPts val="400"/>
              </a:spcAft>
              <a:defRPr sz="1400">
                <a:solidFill>
                  <a:srgbClr val="404040"/>
                </a:solidFill>
              </a:defRPr>
            </a:lvl4pPr>
            <a:lvl5pPr marL="917552" indent="-115885">
              <a:spcBef>
                <a:spcPts val="0"/>
              </a:spcBef>
              <a:spcAft>
                <a:spcPts val="400"/>
              </a:spcAft>
              <a:defRPr sz="14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16" name="Slide Number Placeholder 5"/>
          <p:cNvSpPr>
            <a:spLocks noGrp="1"/>
          </p:cNvSpPr>
          <p:nvPr>
            <p:ph type="sldNum" sz="quarter" idx="12"/>
          </p:nvPr>
        </p:nvSpPr>
        <p:spPr>
          <a:xfrm>
            <a:off x="4575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0" name="Footer Placeholder 4"/>
          <p:cNvSpPr>
            <a:spLocks noGrp="1"/>
          </p:cNvSpPr>
          <p:nvPr>
            <p:ph type="ftr" sz="quarter" idx="11"/>
          </p:nvPr>
        </p:nvSpPr>
        <p:spPr>
          <a:xfrm>
            <a:off x="824739"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8" name="Straight Connector 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373349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Intro">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lgn="ctr">
              <a:defRPr sz="4800" b="0">
                <a:solidFill>
                  <a:srgbClr val="004987"/>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176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957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Figures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1"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1"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2"/>
          <p:cNvSpPr>
            <a:spLocks noGrp="1"/>
          </p:cNvSpPr>
          <p:nvPr>
            <p:ph idx="19"/>
          </p:nvPr>
        </p:nvSpPr>
        <p:spPr>
          <a:xfrm>
            <a:off x="4335565"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4" name="Content Placeholder 2"/>
          <p:cNvSpPr>
            <a:spLocks noGrp="1"/>
          </p:cNvSpPr>
          <p:nvPr>
            <p:ph idx="20"/>
          </p:nvPr>
        </p:nvSpPr>
        <p:spPr>
          <a:xfrm>
            <a:off x="8207508" y="2362202"/>
            <a:ext cx="3527633"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4452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1600">
                <a:solidFill>
                  <a:srgbClr val="404040"/>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Slide Number Placeholder 5"/>
          <p:cNvSpPr>
            <a:spLocks noGrp="1"/>
          </p:cNvSpPr>
          <p:nvPr>
            <p:ph type="sldNum" sz="quarter" idx="12"/>
          </p:nvPr>
        </p:nvSpPr>
        <p:spPr>
          <a:xfrm>
            <a:off x="456510"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21" name="Title 1"/>
          <p:cNvSpPr>
            <a:spLocks noGrp="1"/>
          </p:cNvSpPr>
          <p:nvPr>
            <p:ph type="title"/>
          </p:nvPr>
        </p:nvSpPr>
        <p:spPr>
          <a:xfrm>
            <a:off x="463621" y="490472"/>
            <a:ext cx="11272225" cy="975789"/>
          </a:xfrm>
        </p:spPr>
        <p:txBody>
          <a:bodyPr>
            <a:normAutofit/>
          </a:bodyPr>
          <a:lstStyle>
            <a:lvl1pPr>
              <a:defRPr sz="4000">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200" b="0" i="0" spc="300">
                <a:solidFill>
                  <a:schemeClr val="tx1">
                    <a:lumMod val="50000"/>
                    <a:lumOff val="50000"/>
                  </a:schemeClr>
                </a:solidFill>
                <a:latin typeface="National-Extrabold"/>
                <a:cs typeface="National-Extrabold"/>
              </a:defRPr>
            </a:lvl1pPr>
            <a:lvl2pPr marL="338129" indent="0">
              <a:buNone/>
              <a:defRPr sz="1200" b="0" i="0">
                <a:solidFill>
                  <a:schemeClr val="tx1">
                    <a:lumMod val="50000"/>
                    <a:lumOff val="50000"/>
                  </a:schemeClr>
                </a:solidFill>
                <a:latin typeface="National-Extrabold"/>
                <a:cs typeface="National-Extrabold"/>
              </a:defRPr>
            </a:lvl2pPr>
            <a:lvl3pPr marL="692133" indent="0">
              <a:buNone/>
              <a:defRPr sz="1200" b="0" i="0">
                <a:solidFill>
                  <a:schemeClr val="tx1">
                    <a:lumMod val="50000"/>
                    <a:lumOff val="50000"/>
                  </a:schemeClr>
                </a:solidFill>
                <a:latin typeface="National-Extrabold"/>
                <a:cs typeface="National-Extrabold"/>
              </a:defRPr>
            </a:lvl3pPr>
            <a:lvl4pPr marL="1142971" indent="0">
              <a:buNone/>
              <a:defRPr sz="1200" b="0" i="0">
                <a:solidFill>
                  <a:schemeClr val="tx1">
                    <a:lumMod val="50000"/>
                    <a:lumOff val="50000"/>
                  </a:schemeClr>
                </a:solidFill>
                <a:latin typeface="National-Extrabold"/>
                <a:cs typeface="National-Extrabold"/>
              </a:defRPr>
            </a:lvl4pPr>
            <a:lvl5pPr marL="1481100" indent="0">
              <a:buNone/>
              <a:defRPr sz="12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800">
                <a:solidFill>
                  <a:schemeClr val="tx1">
                    <a:lumMod val="75000"/>
                    <a:lumOff val="25000"/>
                  </a:schemeClr>
                </a:solidFill>
              </a:defRPr>
            </a:lvl1pPr>
          </a:lstStyle>
          <a:p>
            <a:r>
              <a:rPr lang="en-US"/>
              <a:t>{Season} {Year}</a:t>
            </a:r>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2"/>
          <p:cNvSpPr>
            <a:spLocks noGrp="1"/>
          </p:cNvSpPr>
          <p:nvPr>
            <p:ph idx="17"/>
          </p:nvPr>
        </p:nvSpPr>
        <p:spPr>
          <a:xfrm>
            <a:off x="3355159"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19" name="Content Placeholder 2"/>
          <p:cNvSpPr>
            <a:spLocks noGrp="1"/>
          </p:cNvSpPr>
          <p:nvPr>
            <p:ph idx="18"/>
          </p:nvPr>
        </p:nvSpPr>
        <p:spPr>
          <a:xfrm>
            <a:off x="6246700"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sp>
        <p:nvSpPr>
          <p:cNvPr id="20" name="Content Placeholder 2"/>
          <p:cNvSpPr>
            <a:spLocks noGrp="1"/>
          </p:cNvSpPr>
          <p:nvPr>
            <p:ph idx="19"/>
          </p:nvPr>
        </p:nvSpPr>
        <p:spPr>
          <a:xfrm>
            <a:off x="9138241" y="2362202"/>
            <a:ext cx="2596896" cy="3036449"/>
          </a:xfrm>
        </p:spPr>
        <p:txBody>
          <a:bodyPr>
            <a:noAutofit/>
          </a:bodyPr>
          <a:lstStyle>
            <a:lvl1pPr marL="0" indent="0">
              <a:lnSpc>
                <a:spcPct val="80000"/>
              </a:lnSpc>
              <a:spcBef>
                <a:spcPts val="0"/>
              </a:spcBef>
              <a:spcAft>
                <a:spcPts val="400"/>
              </a:spcAft>
              <a:buNone/>
              <a:defRPr sz="3600" b="0" i="0">
                <a:solidFill>
                  <a:srgbClr val="0E77C3"/>
                </a:solidFill>
                <a:latin typeface="National-Light"/>
                <a:cs typeface="National-Light"/>
              </a:defRPr>
            </a:lvl1pPr>
            <a:lvl2pPr marL="0" indent="0">
              <a:lnSpc>
                <a:spcPct val="100000"/>
              </a:lnSpc>
              <a:spcBef>
                <a:spcPts val="0"/>
              </a:spcBef>
              <a:spcAft>
                <a:spcPts val="800"/>
              </a:spcAft>
              <a:buNone/>
              <a:defRPr sz="1400">
                <a:solidFill>
                  <a:srgbClr val="404040"/>
                </a:solidFill>
              </a:defRPr>
            </a:lvl2pPr>
            <a:lvl3pPr marL="346066" indent="-122236">
              <a:spcBef>
                <a:spcPts val="0"/>
              </a:spcBef>
              <a:spcAft>
                <a:spcPts val="400"/>
              </a:spcAft>
              <a:defRPr sz="1200">
                <a:solidFill>
                  <a:srgbClr val="404040"/>
                </a:solidFill>
              </a:defRPr>
            </a:lvl3pPr>
            <a:lvl4pPr marL="519100" indent="-122236">
              <a:spcBef>
                <a:spcPts val="0"/>
              </a:spcBef>
              <a:spcAft>
                <a:spcPts val="400"/>
              </a:spcAft>
              <a:defRPr sz="1200">
                <a:solidFill>
                  <a:srgbClr val="404040"/>
                </a:solidFill>
              </a:defRPr>
            </a:lvl4pPr>
            <a:lvl5pPr marL="742932" indent="-112711">
              <a:spcBef>
                <a:spcPts val="0"/>
              </a:spcBef>
              <a:spcAft>
                <a:spcPts val="400"/>
              </a:spcAft>
              <a:defRPr sz="1200">
                <a:solidFill>
                  <a:srgbClr val="404040"/>
                </a:solidFill>
              </a:defRPr>
            </a:lvl5pPr>
          </a:lstStyle>
          <a:p>
            <a:pPr lvl="0"/>
            <a:r>
              <a:rPr lang="en-US"/>
              <a:t>Click to edit Master text styles</a:t>
            </a:r>
          </a:p>
          <a:p>
            <a:pPr lvl="1"/>
            <a:r>
              <a:rPr lang="en-US"/>
              <a:t>Second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289324" y="6517993"/>
            <a:ext cx="457200" cy="126492"/>
          </a:xfrm>
          <a:prstGeom prst="rect">
            <a:avLst/>
          </a:prstGeom>
        </p:spPr>
      </p:pic>
    </p:spTree>
    <p:extLst>
      <p:ext uri="{BB962C8B-B14F-4D97-AF65-F5344CB8AC3E}">
        <p14:creationId xmlns:p14="http://schemas.microsoft.com/office/powerpoint/2010/main" val="1422949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245860"/>
            <a:ext cx="11271520" cy="650043"/>
          </a:xfrm>
        </p:spPr>
        <p:txBody>
          <a:bodyPr>
            <a:noAutofit/>
          </a:bodyPr>
          <a:lstStyle>
            <a:lvl1pPr marL="0" indent="0">
              <a:spcBef>
                <a:spcPts val="0"/>
              </a:spcBef>
              <a:buNone/>
              <a:defRPr sz="1800" b="1">
                <a:solidFill>
                  <a:srgbClr val="1F73C7"/>
                </a:solidFill>
              </a:defRPr>
            </a:lvl1pPr>
            <a:lvl2pPr marL="225420" indent="-107948">
              <a:defRPr sz="1400"/>
            </a:lvl2pPr>
            <a:lvl3pPr marL="458777" indent="-117472">
              <a:defRPr sz="1400"/>
            </a:lvl3pPr>
            <a:lvl4pPr marL="684196" indent="-107948">
              <a:defRPr sz="1400"/>
            </a:lvl4pPr>
            <a:lvl5pPr marL="917552" indent="-115885">
              <a:defRPr sz="1400"/>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800">
                <a:solidFill>
                  <a:schemeClr val="tx1">
                    <a:lumMod val="75000"/>
                    <a:lumOff val="25000"/>
                  </a:schemeClr>
                </a:solidFill>
              </a:defRPr>
            </a:lvl1pPr>
          </a:lstStyle>
          <a:p>
            <a:fld id="{D26B6449-4706-3A43-BB80-73AD407C46CE}" type="datetime4">
              <a:rPr lang="en-US" smtClean="0"/>
              <a:pPr/>
              <a:t>December 28, 2019</a:t>
            </a:fld>
            <a:endParaRPr lang="en-US"/>
          </a:p>
        </p:txBody>
      </p:sp>
      <p:sp>
        <p:nvSpPr>
          <p:cNvPr id="17" name="Slide Number Placeholder 5"/>
          <p:cNvSpPr>
            <a:spLocks noGrp="1"/>
          </p:cNvSpPr>
          <p:nvPr>
            <p:ph type="sldNum" sz="quarter" idx="12"/>
          </p:nvPr>
        </p:nvSpPr>
        <p:spPr>
          <a:xfrm>
            <a:off x="460643" y="6486749"/>
            <a:ext cx="361244" cy="371255"/>
          </a:xfrm>
        </p:spPr>
        <p:txBody>
          <a:bodyPr/>
          <a:lstStyle>
            <a:lvl1pPr>
              <a:defRPr sz="800">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2"/>
            <a:ext cx="11272225" cy="975789"/>
          </a:xfrm>
        </p:spPr>
        <p:txBody>
          <a:bodyPr>
            <a:normAutofit/>
          </a:bodyPr>
          <a:lstStyle>
            <a:lvl1pPr algn="l">
              <a:defRPr sz="3600">
                <a:solidFill>
                  <a:srgbClr val="1F73C7"/>
                </a:solidFill>
                <a:latin typeface="National Light" pitchFamily="2" charset="0"/>
                <a:ea typeface="National Light" pitchFamily="2" charset="0"/>
                <a:cs typeface="National Light" pitchFamily="2" charset="0"/>
              </a:defRPr>
            </a:lvl1pPr>
          </a:lstStyle>
          <a:p>
            <a:r>
              <a:rPr lang="en-US"/>
              <a:t>Click to edit Master title style</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08110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0" y="1473606"/>
            <a:ext cx="12192000" cy="650043"/>
          </a:xfrm>
          <a:prstGeom prst="rect">
            <a:avLst/>
          </a:prstGeom>
        </p:spPr>
        <p:txBody>
          <a:bodyPr>
            <a:noAutofit/>
          </a:bodyPr>
          <a:lstStyle>
            <a:lvl1pPr marL="534988"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0" y="490472"/>
            <a:ext cx="12192000" cy="975789"/>
          </a:xfrm>
          <a:prstGeom prst="rect">
            <a:avLst/>
          </a:prstGeom>
        </p:spPr>
        <p:txBody>
          <a:bodyPr>
            <a:normAutofit/>
          </a:bodyPr>
          <a:lstStyle>
            <a:lvl1pPr marL="534988" indent="0">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3186733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21758"/>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a:cxnSpLocks/>
          </p:cNvCxnSpPr>
          <p:nvPr userDrawn="1"/>
        </p:nvCxnSpPr>
        <p:spPr>
          <a:xfrm>
            <a:off x="657922" y="6045947"/>
            <a:ext cx="10827834"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9732178"/>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1494263"/>
            <a:ext cx="8686800" cy="4449337"/>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41259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204188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101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642046" y="1750741"/>
            <a:ext cx="6241975" cy="40384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4534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646771" y="1538868"/>
            <a:ext cx="6058831" cy="4389489"/>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538868"/>
            <a:ext cx="4340302" cy="4389491"/>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166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358334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1" y="1650377"/>
            <a:ext cx="5933782" cy="4277980"/>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635619" y="1650380"/>
            <a:ext cx="4533869" cy="427798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427836"/>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96821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905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64347" y="1594623"/>
            <a:ext cx="5029200" cy="4272779"/>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386940" y="1577896"/>
            <a:ext cx="5029200" cy="427278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410737"/>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70996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613316" y="1516565"/>
            <a:ext cx="5107259" cy="4354551"/>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6337610" y="1516565"/>
            <a:ext cx="5107259" cy="4354552"/>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410135"/>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53363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397511"/>
            <a:ext cx="3485604" cy="343179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663392"/>
            <a:ext cx="12192000"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38951" y="2397510"/>
            <a:ext cx="3485604" cy="3436361"/>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397510"/>
            <a:ext cx="3485604" cy="3436362"/>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14247" y="39898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51195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0" y="1295402"/>
            <a:ext cx="12191999" cy="650043"/>
          </a:xfrm>
          <a:prstGeom prst="rect">
            <a:avLst/>
          </a:prstGeom>
        </p:spPr>
        <p:txBody>
          <a:bodyPr>
            <a:noAutofit/>
          </a:bodyPr>
          <a:lstStyle>
            <a:lvl1pPr marL="534988"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354490" y="2070104"/>
            <a:ext cx="348560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407664"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635547" y="4076700"/>
            <a:ext cx="3485604"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354326" y="4081780"/>
            <a:ext cx="3485604"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407664"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403304"/>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0262736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6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0" y="1674542"/>
            <a:ext cx="12192000" cy="650043"/>
          </a:xfrm>
          <a:prstGeom prst="rect">
            <a:avLst/>
          </a:prstGeom>
        </p:spPr>
        <p:txBody>
          <a:bodyPr>
            <a:noAutofit/>
          </a:bodyPr>
          <a:lstStyle>
            <a:lvl1pPr marL="534988"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60920"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52461"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44002" y="2540624"/>
            <a:ext cx="2330604"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399980"/>
            <a:ext cx="12192000" cy="914400"/>
          </a:xfrm>
          <a:prstGeom prst="rect">
            <a:avLst/>
          </a:prstGeom>
        </p:spPr>
        <p:txBody>
          <a:bodyPr lIns="365760" anchor="ctr">
            <a:normAutofit/>
          </a:bodyPr>
          <a:lstStyle>
            <a:lvl1pPr marL="268288" indent="0">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614506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b="0" i="0">
                <a:solidFill>
                  <a:schemeClr val="tx1"/>
                </a:solidFi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09604" y="6377957"/>
            <a:ext cx="2804160" cy="27699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12/28/2019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32152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6"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1"/>
            <a:ext cx="11271520" cy="650043"/>
          </a:xfrm>
        </p:spPr>
        <p:txBody>
          <a:bodyPr>
            <a:noAutofit/>
          </a:bodyPr>
          <a:lstStyle>
            <a:lvl1pPr marL="0" indent="0">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Slide Number Placeholder 5"/>
          <p:cNvSpPr>
            <a:spLocks noGrp="1"/>
          </p:cNvSpPr>
          <p:nvPr>
            <p:ph type="sldNum" sz="quarter" idx="12"/>
          </p:nvPr>
        </p:nvSpPr>
        <p:spPr>
          <a:xfrm>
            <a:off x="456515" y="6486750"/>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17" name="Content Placeholder 2"/>
          <p:cNvSpPr>
            <a:spLocks noGrp="1"/>
          </p:cNvSpPr>
          <p:nvPr>
            <p:ph idx="17"/>
          </p:nvPr>
        </p:nvSpPr>
        <p:spPr>
          <a:xfrm>
            <a:off x="4311622"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188468" y="2438405"/>
            <a:ext cx="3527633" cy="2455535"/>
          </a:xfrm>
        </p:spPr>
        <p:txBody>
          <a:bodyPr>
            <a:noAutofit/>
          </a:bodyPr>
          <a:lstStyle>
            <a:lvl1pPr marL="0" indent="0">
              <a:spcBef>
                <a:spcPts val="0"/>
              </a:spcBef>
              <a:spcAft>
                <a:spcPts val="533"/>
              </a:spcAft>
              <a:buNone/>
              <a:defRPr sz="2133" b="0" i="0">
                <a:solidFill>
                  <a:srgbClr val="0E77C3"/>
                </a:solidFill>
                <a:latin typeface="National-Book"/>
                <a:cs typeface="National-Book"/>
              </a:defRPr>
            </a:lvl1pPr>
            <a:lvl2pPr marL="0" indent="0">
              <a:spcBef>
                <a:spcPts val="0"/>
              </a:spcBef>
              <a:spcAft>
                <a:spcPts val="533"/>
              </a:spcAft>
              <a:buNone/>
              <a:defRPr sz="1867">
                <a:solidFill>
                  <a:srgbClr val="404040"/>
                </a:solidFill>
              </a:defRPr>
            </a:lvl2pPr>
            <a:lvl3pPr marL="461422" indent="-162980">
              <a:spcBef>
                <a:spcPts val="0"/>
              </a:spcBef>
              <a:spcAft>
                <a:spcPts val="533"/>
              </a:spcAft>
              <a:defRPr sz="1867">
                <a:solidFill>
                  <a:srgbClr val="404040"/>
                </a:solidFill>
              </a:defRPr>
            </a:lvl3pPr>
            <a:lvl4pPr marL="692133" indent="-162980">
              <a:spcBef>
                <a:spcPts val="0"/>
              </a:spcBef>
              <a:spcAft>
                <a:spcPts val="533"/>
              </a:spcAft>
              <a:defRPr sz="1867">
                <a:solidFill>
                  <a:srgbClr val="404040"/>
                </a:solidFill>
              </a:defRPr>
            </a:lvl4pPr>
            <a:lvl5pPr marL="990575" indent="-150280">
              <a:spcBef>
                <a:spcPts val="0"/>
              </a:spcBef>
              <a:spcAft>
                <a:spcPts val="533"/>
              </a:spcAft>
              <a:defRPr sz="1867">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p:cNvSpPr>
            <a:spLocks noGrp="1"/>
          </p:cNvSpPr>
          <p:nvPr>
            <p:ph type="title"/>
          </p:nvPr>
        </p:nvSpPr>
        <p:spPr>
          <a:xfrm>
            <a:off x="463626" y="490470"/>
            <a:ext cx="11272225" cy="804931"/>
          </a:xfrm>
        </p:spPr>
        <p:txBody>
          <a:bodyPr>
            <a:normAutofit/>
          </a:bodyPr>
          <a:lstStyle>
            <a:lvl1pPr>
              <a:defRPr sz="5333">
                <a:solidFill>
                  <a:srgbClr val="1F73C7"/>
                </a:solidFill>
              </a:defRPr>
            </a:lvl1pPr>
          </a:lstStyle>
          <a:p>
            <a:r>
              <a:rPr lang="en-US"/>
              <a:t>Click to edit Master title style</a:t>
            </a:r>
          </a:p>
        </p:txBody>
      </p:sp>
      <p:sp>
        <p:nvSpPr>
          <p:cNvPr id="22"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sp>
        <p:nvSpPr>
          <p:cNvPr id="24" name="Footer Placeholder 4"/>
          <p:cNvSpPr>
            <a:spLocks noGrp="1"/>
          </p:cNvSpPr>
          <p:nvPr>
            <p:ph type="ftr" sz="quarter" idx="11"/>
          </p:nvPr>
        </p:nvSpPr>
        <p:spPr>
          <a:xfrm>
            <a:off x="823705" y="6486745"/>
            <a:ext cx="3860800" cy="371256"/>
          </a:xfrm>
        </p:spPr>
        <p:txBody>
          <a:bodyPr/>
          <a:lstStyle>
            <a:lvl1pPr>
              <a:defRPr sz="1067">
                <a:solidFill>
                  <a:schemeClr val="tx1">
                    <a:lumMod val="75000"/>
                    <a:lumOff val="25000"/>
                  </a:schemeClr>
                </a:solidFill>
              </a:defRPr>
            </a:lvl1pPr>
          </a:lstStyle>
          <a:p>
            <a:fld id="{4DBD9007-7A45-754B-8E75-5D53C0804BC7}" type="datetime4">
              <a:rPr lang="en-US" smtClean="0"/>
              <a:t>December 28, 2019</a:t>
            </a:fld>
            <a:endParaRPr lang="en-US"/>
          </a:p>
        </p:txBody>
      </p:sp>
      <p:cxnSp>
        <p:nvCxnSpPr>
          <p:cNvPr id="11" name="Straight Connector 10"/>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56294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68DDE7-1BC1-554C-96C6-9A45AF0D98BA}" type="datetimeFigureOut">
              <a:rPr lang="en-US"/>
              <a:pPr>
                <a:defRPr/>
              </a:pPr>
              <a:t>12/28/2019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E4ACDA-EE17-ED4A-B8FD-D6B2330EA9B1}" type="slidenum">
              <a:rPr lang="en-US"/>
              <a:pPr>
                <a:defRPr/>
              </a:pPr>
              <a:t>‹#›</a:t>
            </a:fld>
            <a:endParaRPr lang="en-US"/>
          </a:p>
        </p:txBody>
      </p:sp>
    </p:spTree>
    <p:extLst>
      <p:ext uri="{BB962C8B-B14F-4D97-AF65-F5344CB8AC3E}">
        <p14:creationId xmlns:p14="http://schemas.microsoft.com/office/powerpoint/2010/main" val="2351906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9BF28D-8E31-4382-BAC8-4F7FD662EDBC}"/>
              </a:ext>
            </a:extLst>
          </p:cNvPr>
          <p:cNvSpPr>
            <a:spLocks noGrp="1"/>
          </p:cNvSpPr>
          <p:nvPr>
            <p:ph type="dt" sz="half" idx="10"/>
          </p:nvPr>
        </p:nvSpPr>
        <p:spPr/>
        <p:txBody>
          <a:bodyPr/>
          <a:lstStyle/>
          <a:p>
            <a:fld id="{AFADB0BD-9AE3-49EF-AF87-F6474C3A23C7}" type="datetimeFigureOut">
              <a:rPr lang="en-US" smtClean="0"/>
              <a:t>12/28/2019</a:t>
            </a:fld>
            <a:endParaRPr lang="en-US"/>
          </a:p>
        </p:txBody>
      </p:sp>
      <p:sp>
        <p:nvSpPr>
          <p:cNvPr id="3" name="Footer Placeholder 2">
            <a:extLst>
              <a:ext uri="{FF2B5EF4-FFF2-40B4-BE49-F238E27FC236}">
                <a16:creationId xmlns:a16="http://schemas.microsoft.com/office/drawing/2014/main" id="{16078BDC-35CD-491E-BA9D-CEEC935AAF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84955D-A104-4A6C-831E-F1AF2A9EB192}"/>
              </a:ext>
            </a:extLst>
          </p:cNvPr>
          <p:cNvSpPr>
            <a:spLocks noGrp="1"/>
          </p:cNvSpPr>
          <p:nvPr>
            <p:ph type="sldNum" sz="quarter" idx="12"/>
          </p:nvPr>
        </p:nvSpPr>
        <p:spPr/>
        <p:txBody>
          <a:bodyPr/>
          <a:lstStyle/>
          <a:p>
            <a:fld id="{7D08361F-CB1D-4F5D-B074-9FB402241FF1}" type="slidenum">
              <a:rPr lang="en-US" smtClean="0"/>
              <a:t>‹#›</a:t>
            </a:fld>
            <a:endParaRPr lang="en-US"/>
          </a:p>
        </p:txBody>
      </p:sp>
    </p:spTree>
    <p:extLst>
      <p:ext uri="{BB962C8B-B14F-4D97-AF65-F5344CB8AC3E}">
        <p14:creationId xmlns:p14="http://schemas.microsoft.com/office/powerpoint/2010/main" val="3543058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24417" y="274639"/>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211667"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99667"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11667"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799667" y="3938590"/>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63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t="25348" b="-25348"/>
          <a:stretch/>
        </p:blipFill>
        <p:spPr>
          <a:xfrm>
            <a:off x="0" y="3474721"/>
            <a:ext cx="12188952" cy="5052691"/>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pic>
        <p:nvPicPr>
          <p:cNvPr id="6" name="Picture 5">
            <a:extLst>
              <a:ext uri="{FF2B5EF4-FFF2-40B4-BE49-F238E27FC236}">
                <a16:creationId xmlns:a16="http://schemas.microsoft.com/office/drawing/2014/main" id="{339449AA-2B2D-40DE-AA58-532693948B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390" y="274326"/>
            <a:ext cx="2185747" cy="731520"/>
          </a:xfrm>
          <a:prstGeom prst="rect">
            <a:avLst/>
          </a:prstGeom>
        </p:spPr>
      </p:pic>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spTree>
    <p:extLst>
      <p:ext uri="{BB962C8B-B14F-4D97-AF65-F5344CB8AC3E}">
        <p14:creationId xmlns:p14="http://schemas.microsoft.com/office/powerpoint/2010/main" val="397962896"/>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3115674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4797746"/>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2783617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180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9411561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4539987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625758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056947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6422861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93370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t="25348" b="-25348"/>
          <a:stretch/>
        </p:blipFill>
        <p:spPr>
          <a:xfrm>
            <a:off x="0" y="3474721"/>
            <a:ext cx="12188952" cy="5052691"/>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pic>
        <p:nvPicPr>
          <p:cNvPr id="6" name="Picture 5">
            <a:extLst>
              <a:ext uri="{FF2B5EF4-FFF2-40B4-BE49-F238E27FC236}">
                <a16:creationId xmlns:a16="http://schemas.microsoft.com/office/drawing/2014/main" id="{339449AA-2B2D-40DE-AA58-532693948B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000" y="274326"/>
            <a:ext cx="2185747" cy="731520"/>
          </a:xfrm>
          <a:prstGeom prst="rect">
            <a:avLst/>
          </a:prstGeom>
        </p:spPr>
      </p:pic>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sp>
        <p:nvSpPr>
          <p:cNvPr id="7" name="TextBox 6">
            <a:extLst>
              <a:ext uri="{FF2B5EF4-FFF2-40B4-BE49-F238E27FC236}">
                <a16:creationId xmlns:a16="http://schemas.microsoft.com/office/drawing/2014/main" id="{C856B862-8B35-4F57-958E-BF33D1C9A8F4}"/>
              </a:ext>
            </a:extLst>
          </p:cNvPr>
          <p:cNvSpPr txBox="1">
            <a:spLocks noChangeAspect="1"/>
          </p:cNvSpPr>
          <p:nvPr/>
        </p:nvSpPr>
        <p:spPr>
          <a:xfrm>
            <a:off x="1188720" y="274326"/>
            <a:ext cx="731520" cy="731520"/>
          </a:xfrm>
          <a:prstGeom prst="rect">
            <a:avLst/>
          </a:prstGeom>
          <a:solidFill>
            <a:schemeClr val="bg1">
              <a:lumMod val="8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lumMod val="65000"/>
                  </a:prstClr>
                </a:solidFill>
                <a:effectLst/>
                <a:uLnTx/>
                <a:uFillTx/>
                <a:latin typeface="Calibri" panose="020F0502020204030204"/>
                <a:ea typeface="+mn-ea"/>
                <a:cs typeface="+mn-cs"/>
              </a:rPr>
              <a:t>Insert  Logo Here</a:t>
            </a:r>
          </a:p>
        </p:txBody>
      </p:sp>
    </p:spTree>
    <p:extLst>
      <p:ext uri="{BB962C8B-B14F-4D97-AF65-F5344CB8AC3E}">
        <p14:creationId xmlns:p14="http://schemas.microsoft.com/office/powerpoint/2010/main" val="39942231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82860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2712026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December 28,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4238781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2960804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5208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12/28/2019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24398253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500019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4414587"/>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8225721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659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5143112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360405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41012902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7182048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0141597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3852553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7802055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5922817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61CB42-E4FD-4485-8900-8507E36F254D}"/>
              </a:ext>
            </a:extLst>
          </p:cNvPr>
          <p:cNvPicPr>
            <a:picLocks noChangeAspect="1"/>
          </p:cNvPicPr>
          <p:nvPr/>
        </p:nvPicPr>
        <p:blipFill rotWithShape="1">
          <a:blip r:embed="rId2"/>
          <a:srcRect t="20291"/>
          <a:stretch/>
        </p:blipFill>
        <p:spPr>
          <a:xfrm>
            <a:off x="-9652" y="3184079"/>
            <a:ext cx="12188952" cy="3951514"/>
          </a:xfrm>
          <a:prstGeom prst="rect">
            <a:avLst/>
          </a:prstGeom>
        </p:spPr>
      </p:pic>
      <p:sp>
        <p:nvSpPr>
          <p:cNvPr id="3" name="Subtitle 2"/>
          <p:cNvSpPr>
            <a:spLocks noGrp="1"/>
          </p:cNvSpPr>
          <p:nvPr>
            <p:ph type="subTitle" idx="1" hasCustomPrompt="1"/>
          </p:nvPr>
        </p:nvSpPr>
        <p:spPr>
          <a:xfrm>
            <a:off x="0" y="2190544"/>
            <a:ext cx="12192000" cy="457200"/>
          </a:xfrm>
          <a:prstGeom prst="rect">
            <a:avLst/>
          </a:prstGeom>
        </p:spPr>
        <p:txBody>
          <a:bodyPr anchor="ctr">
            <a:normAutofit/>
          </a:bodyPr>
          <a:lstStyle>
            <a:lvl1pPr marL="0" indent="0" algn="ctr">
              <a:spcBef>
                <a:spcPts val="0"/>
              </a:spcBef>
              <a:buNone/>
              <a:defRPr sz="1400">
                <a:solidFill>
                  <a:srgbClr val="00498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a:t>
            </a:r>
          </a:p>
        </p:txBody>
      </p:sp>
      <p:sp>
        <p:nvSpPr>
          <p:cNvPr id="8" name="Title 1"/>
          <p:cNvSpPr>
            <a:spLocks noGrp="1"/>
          </p:cNvSpPr>
          <p:nvPr>
            <p:ph type="title" hasCustomPrompt="1"/>
          </p:nvPr>
        </p:nvSpPr>
        <p:spPr>
          <a:xfrm>
            <a:off x="0" y="1241322"/>
            <a:ext cx="12192000" cy="914400"/>
          </a:xfrm>
          <a:prstGeom prst="rect">
            <a:avLst/>
          </a:prstGeom>
        </p:spPr>
        <p:txBody>
          <a:bodyPr anchor="ctr">
            <a:noAutofit/>
          </a:bodyPr>
          <a:lstStyle>
            <a:lvl1pPr algn="ctr">
              <a:lnSpc>
                <a:spcPct val="80000"/>
              </a:lnSpc>
              <a:defRPr sz="3600">
                <a:solidFill>
                  <a:srgbClr val="004987"/>
                </a:solidFill>
              </a:defRPr>
            </a:lvl1pPr>
          </a:lstStyle>
          <a:p>
            <a:r>
              <a:rPr lang="en-US"/>
              <a:t>Title of PowerPoint Presentation</a:t>
            </a:r>
          </a:p>
        </p:txBody>
      </p:sp>
      <p:sp>
        <p:nvSpPr>
          <p:cNvPr id="13" name="Subtitle 2">
            <a:extLst>
              <a:ext uri="{FF2B5EF4-FFF2-40B4-BE49-F238E27FC236}">
                <a16:creationId xmlns:a16="http://schemas.microsoft.com/office/drawing/2014/main" id="{9B9B02E2-558C-4BB1-AECA-A965E137323C}"/>
              </a:ext>
            </a:extLst>
          </p:cNvPr>
          <p:cNvSpPr txBox="1">
            <a:spLocks/>
          </p:cNvSpPr>
          <p:nvPr/>
        </p:nvSpPr>
        <p:spPr>
          <a:xfrm>
            <a:off x="12700" y="2685844"/>
            <a:ext cx="12192000" cy="457200"/>
          </a:xfrm>
          <a:prstGeom prst="rect">
            <a:avLst/>
          </a:prstGeom>
        </p:spPr>
        <p:txBody>
          <a:bodyPr anchor="ctr">
            <a:normAutofit/>
          </a:bodyPr>
          <a:lstStyle>
            <a:lvl1pPr marL="0" indent="0" algn="ctr" defTabSz="457200" rtl="0" eaLnBrk="1" latinLnBrk="0" hangingPunct="1">
              <a:spcBef>
                <a:spcPts val="0"/>
              </a:spcBef>
              <a:buSzPct val="80000"/>
              <a:buFont typeface="Arial"/>
              <a:buNone/>
              <a:defRPr sz="1400" b="0" i="0" kern="1200">
                <a:solidFill>
                  <a:srgbClr val="004987"/>
                </a:solidFill>
                <a:latin typeface="Lucida Sans" panose="020B0602030504020204" pitchFamily="34" charset="0"/>
                <a:ea typeface="+mn-ea"/>
                <a:cs typeface="National-Book"/>
              </a:defRPr>
            </a:lvl1pPr>
            <a:lvl2pPr marL="4572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2pPr>
            <a:lvl3pPr marL="9144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3pPr>
            <a:lvl4pPr marL="13716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4pPr>
            <a:lvl5pPr marL="1828800" indent="0" algn="ctr" defTabSz="457200" rtl="0" eaLnBrk="1" latinLnBrk="0" hangingPunct="1">
              <a:spcBef>
                <a:spcPct val="20000"/>
              </a:spcBef>
              <a:buFont typeface="Arial"/>
              <a:buNone/>
              <a:defRPr sz="1800" b="0" i="0" kern="1200">
                <a:solidFill>
                  <a:schemeClr val="tx1">
                    <a:tint val="75000"/>
                  </a:schemeClr>
                </a:solidFill>
                <a:latin typeface="Lucida Sans" panose="020B0602030504020204" pitchFamily="34" charset="0"/>
                <a:ea typeface="+mn-ea"/>
                <a:cs typeface="National-Book"/>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t>Date 2019</a:t>
            </a:r>
          </a:p>
        </p:txBody>
      </p:sp>
      <p:pic>
        <p:nvPicPr>
          <p:cNvPr id="4" name="Picture 3" descr="A picture containing clipart&#10;&#10;Description automatically generated">
            <a:extLst>
              <a:ext uri="{FF2B5EF4-FFF2-40B4-BE49-F238E27FC236}">
                <a16:creationId xmlns:a16="http://schemas.microsoft.com/office/drawing/2014/main" id="{9E494FFD-C33B-447B-AAB5-20C3F2229781}"/>
              </a:ext>
            </a:extLst>
          </p:cNvPr>
          <p:cNvPicPr>
            <a:picLocks noChangeAspect="1"/>
          </p:cNvPicPr>
          <p:nvPr userDrawn="1"/>
        </p:nvPicPr>
        <p:blipFill>
          <a:blip r:embed="rId3"/>
          <a:stretch>
            <a:fillRect/>
          </a:stretch>
        </p:blipFill>
        <p:spPr>
          <a:xfrm>
            <a:off x="3210606" y="431572"/>
            <a:ext cx="5770788" cy="546829"/>
          </a:xfrm>
          <a:prstGeom prst="rect">
            <a:avLst/>
          </a:prstGeom>
        </p:spPr>
      </p:pic>
    </p:spTree>
    <p:extLst>
      <p:ext uri="{BB962C8B-B14F-4D97-AF65-F5344CB8AC3E}">
        <p14:creationId xmlns:p14="http://schemas.microsoft.com/office/powerpoint/2010/main" val="994542700"/>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17467358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December 28,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2605017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0356981"/>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33992222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21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a:prstGeom prst="rect">
            <a:avLst/>
          </a:prstGeo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7"/>
            <a:ext cx="6172201" cy="4873625"/>
          </a:xfrm>
          <a:prstGeom prst="rect">
            <a:avLst/>
          </a:prstGeo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8" cy="3811588"/>
          </a:xfrm>
          <a:prstGeom prst="rect">
            <a:avLst/>
          </a:prstGeo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a:xfrm>
            <a:off x="838201" y="6356352"/>
            <a:ext cx="2743200" cy="365125"/>
          </a:xfrm>
          <a:prstGeom prst="rect">
            <a:avLst/>
          </a:prstGeom>
        </p:spPr>
        <p:txBody>
          <a:bodyPr/>
          <a:lstStyle/>
          <a:p>
            <a:fld id="{E57CB262-845A-4840-AF13-551696C68F81}" type="datetime1">
              <a:rPr lang="en-US" smtClean="0"/>
              <a:t>12/28/2019</a:t>
            </a:fld>
            <a:endParaRPr lang="en-US"/>
          </a:p>
        </p:txBody>
      </p:sp>
      <p:sp>
        <p:nvSpPr>
          <p:cNvPr id="6" name="Footer Placeholder 5"/>
          <p:cNvSpPr>
            <a:spLocks noGrp="1"/>
          </p:cNvSpPr>
          <p:nvPr>
            <p:ph type="ftr" sz="quarter" idx="11"/>
          </p:nvPr>
        </p:nvSpPr>
        <p:spPr>
          <a:xfrm>
            <a:off x="4038602"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7E827D9D-C2B7-4786-BA2A-7322DE05653B}" type="slidenum">
              <a:rPr lang="en-US" smtClean="0"/>
              <a:t>‹#›</a:t>
            </a:fld>
            <a:endParaRPr lang="en-US"/>
          </a:p>
        </p:txBody>
      </p:sp>
    </p:spTree>
    <p:extLst>
      <p:ext uri="{BB962C8B-B14F-4D97-AF65-F5344CB8AC3E}">
        <p14:creationId xmlns:p14="http://schemas.microsoft.com/office/powerpoint/2010/main" val="18273927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12/28/2019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31691828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6"/>
            <a:ext cx="11271520" cy="650043"/>
          </a:xfrm>
          <a:prstGeom prst="rect">
            <a:avLst/>
          </a:prstGeom>
        </p:spPr>
        <p:txBody>
          <a:bodyPr>
            <a:noAutofit/>
          </a:bodyPr>
          <a:lstStyle>
            <a:lvl1pPr marL="0" indent="0">
              <a:spcBef>
                <a:spcPts val="0"/>
              </a:spcBef>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8" name="Title 1"/>
          <p:cNvSpPr>
            <a:spLocks noGrp="1"/>
          </p:cNvSpPr>
          <p:nvPr>
            <p:ph type="title" hasCustomPrompt="1"/>
          </p:nvPr>
        </p:nvSpPr>
        <p:spPr>
          <a:xfrm>
            <a:off x="463628" y="490472"/>
            <a:ext cx="11272225" cy="975789"/>
          </a:xfrm>
          <a:prstGeom prst="rect">
            <a:avLst/>
          </a:prstGeom>
        </p:spPr>
        <p:txBody>
          <a:bodyPr>
            <a:normAutofit/>
          </a:bodyPr>
          <a:lstStyle>
            <a:lvl1pPr>
              <a:defRPr sz="3400">
                <a:solidFill>
                  <a:srgbClr val="004987"/>
                </a:solidFill>
                <a:latin typeface="Lucida Sans" panose="020B0602030504020204" pitchFamily="34" charset="0"/>
              </a:defRPr>
            </a:lvl1pPr>
          </a:lstStyle>
          <a:p>
            <a:r>
              <a:rPr lang="en-US"/>
              <a:t>Section Title Screen</a:t>
            </a:r>
          </a:p>
        </p:txBody>
      </p:sp>
    </p:spTree>
    <p:extLst>
      <p:ext uri="{BB962C8B-B14F-4D97-AF65-F5344CB8AC3E}">
        <p14:creationId xmlns:p14="http://schemas.microsoft.com/office/powerpoint/2010/main" val="10047968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ader -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cxnSp>
        <p:nvCxnSpPr>
          <p:cNvPr id="4" name="Straight Connector 3">
            <a:extLst>
              <a:ext uri="{FF2B5EF4-FFF2-40B4-BE49-F238E27FC236}">
                <a16:creationId xmlns:a16="http://schemas.microsoft.com/office/drawing/2014/main" id="{663FC28A-A452-4910-883F-CFCCA895D2E6}"/>
              </a:ext>
            </a:extLst>
          </p:cNvPr>
          <p:cNvCxnSpPr/>
          <p:nvPr userDrawn="1"/>
        </p:nvCxnSpPr>
        <p:spPr>
          <a:xfrm>
            <a:off x="457200" y="6045947"/>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2712358"/>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3953006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1-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
        <p:nvSpPr>
          <p:cNvPr id="3" name="Content Placeholder 2"/>
          <p:cNvSpPr>
            <a:spLocks noGrp="1"/>
          </p:cNvSpPr>
          <p:nvPr>
            <p:ph idx="1"/>
          </p:nvPr>
        </p:nvSpPr>
        <p:spPr>
          <a:xfrm>
            <a:off x="463627" y="1295406"/>
            <a:ext cx="6241975" cy="4493815"/>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396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column 1-Pic">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7112000"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1686039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1-Pic 1-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8520" y="1295406"/>
            <a:ext cx="6241975" cy="4632951"/>
          </a:xfrm>
          <a:prstGeom prst="rect">
            <a:avLst/>
          </a:prstGeom>
        </p:spPr>
        <p:txBody>
          <a:bodyPr>
            <a:noAutofit/>
          </a:bodyPr>
          <a:lstStyle>
            <a:lvl1pPr marL="0" indent="0">
              <a:spcBef>
                <a:spcPts val="0"/>
              </a:spcBef>
              <a:spcAft>
                <a:spcPts val="400"/>
              </a:spcAft>
              <a:buNone/>
              <a:defRPr sz="1800">
                <a:solidFill>
                  <a:srgbClr val="404040"/>
                </a:solidFill>
                <a:latin typeface="Lucida Sans" panose="020B0602030504020204" pitchFamily="34" charset="0"/>
              </a:defRPr>
            </a:lvl1pPr>
            <a:lvl2pPr marL="0" indent="0">
              <a:spcBef>
                <a:spcPts val="0"/>
              </a:spcBef>
              <a:spcAft>
                <a:spcPts val="400"/>
              </a:spcAft>
              <a:buNone/>
              <a:defRPr sz="1800">
                <a:solidFill>
                  <a:srgbClr val="404040"/>
                </a:solidFill>
                <a:latin typeface="Lucida Sans" panose="020B0602030504020204" pitchFamily="34" charset="0"/>
              </a:defRPr>
            </a:lvl2pPr>
            <a:lvl3pPr marL="458788" indent="-117475">
              <a:spcBef>
                <a:spcPts val="0"/>
              </a:spcBef>
              <a:spcAft>
                <a:spcPts val="400"/>
              </a:spcAft>
              <a:defRPr sz="1800">
                <a:solidFill>
                  <a:srgbClr val="404040"/>
                </a:solidFill>
                <a:latin typeface="Lucida Sans" panose="020B0602030504020204" pitchFamily="34" charset="0"/>
              </a:defRPr>
            </a:lvl3pPr>
            <a:lvl4pPr marL="684213" indent="-107950">
              <a:spcBef>
                <a:spcPts val="0"/>
              </a:spcBef>
              <a:spcAft>
                <a:spcPts val="400"/>
              </a:spcAft>
              <a:defRPr sz="1800">
                <a:solidFill>
                  <a:srgbClr val="404040"/>
                </a:solidFill>
                <a:latin typeface="Lucida Sans" panose="020B0602030504020204" pitchFamily="34" charset="0"/>
              </a:defRPr>
            </a:lvl4pPr>
            <a:lvl5pPr marL="917575" indent="-115888">
              <a:spcBef>
                <a:spcPts val="0"/>
              </a:spcBef>
              <a:spcAft>
                <a:spcPts val="400"/>
              </a:spcAft>
              <a:defRPr sz="18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504AFEA6-5EE5-43CA-84A4-4648F97759BD}"/>
              </a:ext>
            </a:extLst>
          </p:cNvPr>
          <p:cNvSpPr>
            <a:spLocks noGrp="1"/>
          </p:cNvSpPr>
          <p:nvPr>
            <p:ph type="pic" sz="quarter" idx="16"/>
          </p:nvPr>
        </p:nvSpPr>
        <p:spPr>
          <a:xfrm>
            <a:off x="536529" y="1295400"/>
            <a:ext cx="4632960" cy="4632960"/>
          </a:xfrm>
          <a:prstGeom prst="rect">
            <a:avLst/>
          </a:prstGeom>
        </p:spPr>
        <p:txBody>
          <a:bodyPr/>
          <a:lstStyle/>
          <a:p>
            <a:r>
              <a:rPr lang="en-US"/>
              <a:t>Click icon to add picture</a:t>
            </a:r>
          </a:p>
        </p:txBody>
      </p:sp>
      <p:sp>
        <p:nvSpPr>
          <p:cNvPr id="11" name="Title 1">
            <a:extLst>
              <a:ext uri="{FF2B5EF4-FFF2-40B4-BE49-F238E27FC236}">
                <a16:creationId xmlns:a16="http://schemas.microsoft.com/office/drawing/2014/main" id="{8ABD71F1-865B-4FED-AAA2-F07759EF7F9D}"/>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238504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Image_Full_Scree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4447BDE-D3F7-46DA-84AE-8D0B909E9C36}"/>
              </a:ext>
            </a:extLst>
          </p:cNvPr>
          <p:cNvSpPr>
            <a:spLocks noGrp="1"/>
          </p:cNvSpPr>
          <p:nvPr>
            <p:ph type="pic" sz="quarter" idx="11" hasCustomPrompt="1"/>
          </p:nvPr>
        </p:nvSpPr>
        <p:spPr>
          <a:xfrm>
            <a:off x="1755648" y="914400"/>
            <a:ext cx="8686800" cy="5029200"/>
          </a:xfrm>
          <a:prstGeom prst="rect">
            <a:avLst/>
          </a:prstGeom>
          <a:solidFill>
            <a:srgbClr val="009FDF"/>
          </a:solidFill>
        </p:spPr>
        <p:txBody>
          <a:bodyPr/>
          <a:lstStyle>
            <a:lvl1pPr>
              <a:defRPr b="1">
                <a:solidFill>
                  <a:schemeClr val="bg1"/>
                </a:solidFill>
              </a:defRPr>
            </a:lvl1pPr>
          </a:lstStyle>
          <a:p>
            <a:r>
              <a:rPr lang="en-US"/>
              <a:t>Full Screen Image - Click icon to add picture</a:t>
            </a:r>
          </a:p>
        </p:txBody>
      </p:sp>
      <p:sp>
        <p:nvSpPr>
          <p:cNvPr id="3" name="Title 1">
            <a:extLst>
              <a:ext uri="{FF2B5EF4-FFF2-40B4-BE49-F238E27FC236}">
                <a16:creationId xmlns:a16="http://schemas.microsoft.com/office/drawing/2014/main" id="{F820F71C-3DF6-4FE2-A56A-27849C2977F4}"/>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258797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62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9" name="Content Placeholder 2">
            <a:extLst>
              <a:ext uri="{FF2B5EF4-FFF2-40B4-BE49-F238E27FC236}">
                <a16:creationId xmlns:a16="http://schemas.microsoft.com/office/drawing/2014/main" id="{A1FBD649-8D82-40CA-A46B-65D52C2D539E}"/>
              </a:ext>
            </a:extLst>
          </p:cNvPr>
          <p:cNvSpPr>
            <a:spLocks noGrp="1"/>
          </p:cNvSpPr>
          <p:nvPr>
            <p:ph idx="16" hasCustomPrompt="1"/>
          </p:nvPr>
        </p:nvSpPr>
        <p:spPr>
          <a:xfrm>
            <a:off x="6699175" y="1295403"/>
            <a:ext cx="5029200" cy="4572000"/>
          </a:xfrm>
          <a:prstGeom prst="rect">
            <a:avLst/>
          </a:prstGeom>
        </p:spPr>
        <p:txBody>
          <a:bodyPr>
            <a:noAutofit/>
          </a:bodyPr>
          <a:lstStyle>
            <a:lvl1pPr marL="0" indent="0">
              <a:spcBef>
                <a:spcPts val="0"/>
              </a:spcBef>
              <a:spcAft>
                <a:spcPts val="400"/>
              </a:spcAft>
              <a:buNone/>
              <a:defRPr sz="1600">
                <a:solidFill>
                  <a:srgbClr val="404040"/>
                </a:solidFill>
                <a:latin typeface="Lucida Sans" panose="020B0602030504020204" pitchFamily="34" charset="0"/>
              </a:defRPr>
            </a:lvl1pPr>
            <a:lvl2pPr marL="0" indent="0">
              <a:spcBef>
                <a:spcPts val="0"/>
              </a:spcBef>
              <a:spcAft>
                <a:spcPts val="400"/>
              </a:spcAft>
              <a:buNone/>
              <a:defRPr sz="1600">
                <a:solidFill>
                  <a:srgbClr val="404040"/>
                </a:solidFill>
                <a:latin typeface="Lucida Sans" panose="020B0602030504020204" pitchFamily="34" charset="0"/>
              </a:defRPr>
            </a:lvl2pPr>
            <a:lvl3pPr marL="341313" indent="0">
              <a:spcBef>
                <a:spcPts val="0"/>
              </a:spcBef>
              <a:spcAft>
                <a:spcPts val="400"/>
              </a:spcAft>
              <a:buNone/>
              <a:defRPr sz="1600">
                <a:solidFill>
                  <a:srgbClr val="404040"/>
                </a:solidFill>
                <a:latin typeface="Lucida Sans" panose="020B0602030504020204" pitchFamily="34" charset="0"/>
              </a:defRPr>
            </a:lvl3pPr>
            <a:lvl4pPr marL="576263" indent="0">
              <a:spcBef>
                <a:spcPts val="0"/>
              </a:spcBef>
              <a:spcAft>
                <a:spcPts val="400"/>
              </a:spcAft>
              <a:buNone/>
              <a:defRPr sz="1600">
                <a:solidFill>
                  <a:srgbClr val="404040"/>
                </a:solidFill>
                <a:latin typeface="Lucida Sans" panose="020B0602030504020204" pitchFamily="34" charset="0"/>
              </a:defRPr>
            </a:lvl4pPr>
            <a:lvl5pPr marL="801687" indent="0">
              <a:spcBef>
                <a:spcPts val="0"/>
              </a:spcBef>
              <a:spcAft>
                <a:spcPts val="400"/>
              </a:spcAft>
              <a:buNone/>
              <a:defRPr sz="1600">
                <a:solidFill>
                  <a:srgbClr val="404040"/>
                </a:solidFill>
                <a:latin typeface="Lucida Sans" panose="020B0602030504020204" pitchFamily="34" charset="0"/>
              </a:defRPr>
            </a:lvl5pPr>
          </a:lstStyle>
          <a:p>
            <a:pPr lvl="0"/>
            <a:r>
              <a:rPr lang="en-US"/>
              <a:t>Click to edit Master text styles</a:t>
            </a:r>
          </a:p>
        </p:txBody>
      </p:sp>
      <p:sp>
        <p:nvSpPr>
          <p:cNvPr id="11" name="Title 1">
            <a:extLst>
              <a:ext uri="{FF2B5EF4-FFF2-40B4-BE49-F238E27FC236}">
                <a16:creationId xmlns:a16="http://schemas.microsoft.com/office/drawing/2014/main" id="{EC951CDA-7554-4600-8D52-93D6D5BC01A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5606525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P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5DC29B0-61E3-4FDA-9212-37491F468D0B}"/>
              </a:ext>
            </a:extLst>
          </p:cNvPr>
          <p:cNvSpPr>
            <a:spLocks noGrp="1"/>
          </p:cNvSpPr>
          <p:nvPr>
            <p:ph type="pic" sz="quarter" idx="16"/>
          </p:nvPr>
        </p:nvSpPr>
        <p:spPr>
          <a:xfrm>
            <a:off x="457200" y="1143000"/>
            <a:ext cx="4572000" cy="4572000"/>
          </a:xfrm>
          <a:prstGeom prst="rect">
            <a:avLst/>
          </a:prstGeom>
        </p:spPr>
        <p:txBody>
          <a:bodyPr/>
          <a:lstStyle/>
          <a:p>
            <a:r>
              <a:rPr lang="en-US"/>
              <a:t>Click icon to add picture</a:t>
            </a:r>
          </a:p>
        </p:txBody>
      </p:sp>
      <p:sp>
        <p:nvSpPr>
          <p:cNvPr id="11" name="Picture Placeholder 4">
            <a:extLst>
              <a:ext uri="{FF2B5EF4-FFF2-40B4-BE49-F238E27FC236}">
                <a16:creationId xmlns:a16="http://schemas.microsoft.com/office/drawing/2014/main" id="{AEADCDF5-94C1-45F8-A693-9FB2847DC581}"/>
              </a:ext>
            </a:extLst>
          </p:cNvPr>
          <p:cNvSpPr>
            <a:spLocks noGrp="1"/>
          </p:cNvSpPr>
          <p:nvPr>
            <p:ph type="pic" sz="quarter" idx="17"/>
          </p:nvPr>
        </p:nvSpPr>
        <p:spPr>
          <a:xfrm>
            <a:off x="7162800" y="1143000"/>
            <a:ext cx="4572000" cy="4572000"/>
          </a:xfrm>
          <a:prstGeom prst="rect">
            <a:avLst/>
          </a:prstGeom>
        </p:spPr>
        <p:txBody>
          <a:bodyPr/>
          <a:lstStyle/>
          <a:p>
            <a:r>
              <a:rPr lang="en-US"/>
              <a:t>Click icon to add picture</a:t>
            </a:r>
          </a:p>
        </p:txBody>
      </p:sp>
      <p:sp>
        <p:nvSpPr>
          <p:cNvPr id="9" name="Title 1">
            <a:extLst>
              <a:ext uri="{FF2B5EF4-FFF2-40B4-BE49-F238E27FC236}">
                <a16:creationId xmlns:a16="http://schemas.microsoft.com/office/drawing/2014/main" id="{C2893714-F5E7-4DA8-B760-469425ADE416}"/>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174029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171703"/>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5012"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6400" y="2176272"/>
            <a:ext cx="3657600" cy="36576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B9A0815D-39CC-4F2D-8546-42D4A32EF7E2}"/>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8597015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ntent 3-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4"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latin typeface="Lucida Sans" panose="020B0602030504020204" pitchFamily="34" charset="0"/>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7" name="Content Placeholder 2"/>
          <p:cNvSpPr>
            <a:spLocks noGrp="1"/>
          </p:cNvSpPr>
          <p:nvPr>
            <p:ph idx="17"/>
          </p:nvPr>
        </p:nvSpPr>
        <p:spPr>
          <a:xfrm>
            <a:off x="4242980"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8"/>
          </p:nvPr>
        </p:nvSpPr>
        <p:spPr>
          <a:xfrm>
            <a:off x="8022336" y="2070104"/>
            <a:ext cx="3657600" cy="1828800"/>
          </a:xfrm>
          <a:prstGeom prst="rect">
            <a:avLst/>
          </a:prstGeom>
        </p:spPr>
        <p:txBody>
          <a:bodyPr>
            <a:noAutofit/>
          </a:bodyPr>
          <a:lstStyle>
            <a:lvl1pPr marL="0" indent="0">
              <a:spcBef>
                <a:spcPts val="0"/>
              </a:spcBef>
              <a:spcAft>
                <a:spcPts val="400"/>
              </a:spcAft>
              <a:buNone/>
              <a:defRPr sz="1400" b="0" i="0">
                <a:solidFill>
                  <a:srgbClr val="0E77C3"/>
                </a:solidFill>
                <a:latin typeface="Lucida Sans" panose="020B0602030504020204" pitchFamily="34" charset="0"/>
                <a:cs typeface="National-Book"/>
              </a:defRPr>
            </a:lvl1pPr>
            <a:lvl2pPr marL="0" indent="0">
              <a:spcBef>
                <a:spcPts val="0"/>
              </a:spcBef>
              <a:spcAft>
                <a:spcPts val="400"/>
              </a:spcAft>
              <a:buNone/>
              <a:defRPr sz="1400">
                <a:solidFill>
                  <a:srgbClr val="404040"/>
                </a:solidFill>
                <a:latin typeface="Lucida Sans" panose="020B0602030504020204" pitchFamily="34" charset="0"/>
              </a:defRPr>
            </a:lvl2pPr>
            <a:lvl3pPr marL="346075" indent="-122238">
              <a:spcBef>
                <a:spcPts val="0"/>
              </a:spcBef>
              <a:spcAft>
                <a:spcPts val="400"/>
              </a:spcAft>
              <a:defRPr sz="1400">
                <a:solidFill>
                  <a:srgbClr val="404040"/>
                </a:solidFill>
                <a:latin typeface="Lucida Sans" panose="020B0602030504020204" pitchFamily="34" charset="0"/>
              </a:defRPr>
            </a:lvl3pPr>
            <a:lvl4pPr marL="519113" indent="-122238">
              <a:spcBef>
                <a:spcPts val="0"/>
              </a:spcBef>
              <a:spcAft>
                <a:spcPts val="400"/>
              </a:spcAft>
              <a:defRPr sz="1400">
                <a:solidFill>
                  <a:srgbClr val="404040"/>
                </a:solidFill>
                <a:latin typeface="Lucida Sans" panose="020B0602030504020204" pitchFamily="34" charset="0"/>
              </a:defRPr>
            </a:lvl4pPr>
            <a:lvl5pPr marL="742950" indent="-112713">
              <a:spcBef>
                <a:spcPts val="0"/>
              </a:spcBef>
              <a:spcAft>
                <a:spcPts val="400"/>
              </a:spcAft>
              <a:defRPr sz="1400">
                <a:solidFill>
                  <a:srgbClr val="404040"/>
                </a:solidFill>
                <a:latin typeface="Lucida Sans" panose="020B0602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CE22FBB1-2C30-4088-A0E3-C7AE4B3AAED1}"/>
              </a:ext>
            </a:extLst>
          </p:cNvPr>
          <p:cNvSpPr>
            <a:spLocks noGrp="1"/>
          </p:cNvSpPr>
          <p:nvPr>
            <p:ph type="pic" sz="quarter" idx="19"/>
          </p:nvPr>
        </p:nvSpPr>
        <p:spPr>
          <a:xfrm>
            <a:off x="463551" y="4076700"/>
            <a:ext cx="3657600" cy="1828800"/>
          </a:xfrm>
          <a:prstGeom prst="rect">
            <a:avLst/>
          </a:prstGeom>
        </p:spPr>
        <p:txBody>
          <a:bodyPr/>
          <a:lstStyle/>
          <a:p>
            <a:r>
              <a:rPr lang="en-US"/>
              <a:t>Click icon to add picture</a:t>
            </a:r>
          </a:p>
        </p:txBody>
      </p:sp>
      <p:sp>
        <p:nvSpPr>
          <p:cNvPr id="16" name="Picture Placeholder 3">
            <a:extLst>
              <a:ext uri="{FF2B5EF4-FFF2-40B4-BE49-F238E27FC236}">
                <a16:creationId xmlns:a16="http://schemas.microsoft.com/office/drawing/2014/main" id="{184879D4-252F-4A7D-B0D9-4D9784979453}"/>
              </a:ext>
            </a:extLst>
          </p:cNvPr>
          <p:cNvSpPr>
            <a:spLocks noGrp="1"/>
          </p:cNvSpPr>
          <p:nvPr>
            <p:ph type="pic" sz="quarter" idx="20"/>
          </p:nvPr>
        </p:nvSpPr>
        <p:spPr>
          <a:xfrm>
            <a:off x="4242816" y="4081780"/>
            <a:ext cx="3657600" cy="1828800"/>
          </a:xfrm>
          <a:prstGeom prst="rect">
            <a:avLst/>
          </a:prstGeom>
        </p:spPr>
        <p:txBody>
          <a:bodyPr/>
          <a:lstStyle/>
          <a:p>
            <a:r>
              <a:rPr lang="en-US"/>
              <a:t>Click icon to add picture</a:t>
            </a:r>
          </a:p>
        </p:txBody>
      </p:sp>
      <p:sp>
        <p:nvSpPr>
          <p:cNvPr id="19" name="Picture Placeholder 3">
            <a:extLst>
              <a:ext uri="{FF2B5EF4-FFF2-40B4-BE49-F238E27FC236}">
                <a16:creationId xmlns:a16="http://schemas.microsoft.com/office/drawing/2014/main" id="{20D563BC-814C-458B-B96D-93287D8A864A}"/>
              </a:ext>
            </a:extLst>
          </p:cNvPr>
          <p:cNvSpPr>
            <a:spLocks noGrp="1"/>
          </p:cNvSpPr>
          <p:nvPr>
            <p:ph type="pic" sz="quarter" idx="21"/>
          </p:nvPr>
        </p:nvSpPr>
        <p:spPr>
          <a:xfrm>
            <a:off x="8022336" y="4081780"/>
            <a:ext cx="3657600" cy="1828800"/>
          </a:xfrm>
          <a:prstGeom prst="rect">
            <a:avLst/>
          </a:prstGeom>
        </p:spPr>
        <p:txBody>
          <a:bodyPr/>
          <a:lstStyle/>
          <a:p>
            <a:r>
              <a:rPr lang="en-US"/>
              <a:t>Click icon to add picture</a:t>
            </a:r>
          </a:p>
        </p:txBody>
      </p:sp>
      <p:sp>
        <p:nvSpPr>
          <p:cNvPr id="20" name="Title 1">
            <a:extLst>
              <a:ext uri="{FF2B5EF4-FFF2-40B4-BE49-F238E27FC236}">
                <a16:creationId xmlns:a16="http://schemas.microsoft.com/office/drawing/2014/main" id="{69510399-5E23-4E39-B265-6D31AA22CC0C}"/>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2705877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Figures 4-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17"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5" name="Content Placeholder 2"/>
          <p:cNvSpPr>
            <a:spLocks noGrp="1"/>
          </p:cNvSpPr>
          <p:nvPr>
            <p:ph idx="16"/>
          </p:nvPr>
        </p:nvSpPr>
        <p:spPr>
          <a:xfrm>
            <a:off x="463617" y="1295402"/>
            <a:ext cx="11271520" cy="650043"/>
          </a:xfrm>
          <a:prstGeom prst="rect">
            <a:avLst/>
          </a:prstGeom>
        </p:spPr>
        <p:txBody>
          <a:bodyPr>
            <a:noAutofit/>
          </a:bodyPr>
          <a:lstStyle>
            <a:lvl1pPr marL="0" indent="0">
              <a:buNone/>
              <a:defRPr sz="1600">
                <a:solidFill>
                  <a:srgbClr val="404040"/>
                </a:solidFill>
              </a:defRPr>
            </a:lvl1pPr>
            <a:lvl2pPr marL="225425" indent="-107950">
              <a:defRPr sz="1400"/>
            </a:lvl2pPr>
            <a:lvl3pPr marL="458788" indent="-117475">
              <a:defRPr sz="1400"/>
            </a:lvl3pPr>
            <a:lvl4pPr marL="684213" indent="-107950">
              <a:defRPr sz="1400"/>
            </a:lvl4pPr>
            <a:lvl5pPr marL="917575" indent="-115888">
              <a:defRPr sz="1400"/>
            </a:lvl5pPr>
          </a:lstStyle>
          <a:p>
            <a:pPr lvl="0"/>
            <a:r>
              <a:rPr lang="en-US"/>
              <a:t>Edit Master text styles</a:t>
            </a:r>
          </a:p>
        </p:txBody>
      </p:sp>
      <p:sp>
        <p:nvSpPr>
          <p:cNvPr id="18" name="Content Placeholder 2"/>
          <p:cNvSpPr>
            <a:spLocks noGrp="1"/>
          </p:cNvSpPr>
          <p:nvPr>
            <p:ph idx="17"/>
          </p:nvPr>
        </p:nvSpPr>
        <p:spPr>
          <a:xfrm>
            <a:off x="3355159"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9" name="Content Placeholder 2"/>
          <p:cNvSpPr>
            <a:spLocks noGrp="1"/>
          </p:cNvSpPr>
          <p:nvPr>
            <p:ph idx="18"/>
          </p:nvPr>
        </p:nvSpPr>
        <p:spPr>
          <a:xfrm>
            <a:off x="6246700"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20" name="Content Placeholder 2"/>
          <p:cNvSpPr>
            <a:spLocks noGrp="1"/>
          </p:cNvSpPr>
          <p:nvPr>
            <p:ph idx="19"/>
          </p:nvPr>
        </p:nvSpPr>
        <p:spPr>
          <a:xfrm>
            <a:off x="9138241" y="2362205"/>
            <a:ext cx="2596896" cy="3036449"/>
          </a:xfrm>
          <a:prstGeom prst="rect">
            <a:avLst/>
          </a:prstGeom>
        </p:spPr>
        <p:txBody>
          <a:bodyPr>
            <a:noAutofit/>
          </a:bodyPr>
          <a:lstStyle>
            <a:lvl1pPr marL="0" indent="0">
              <a:lnSpc>
                <a:spcPct val="80000"/>
              </a:lnSpc>
              <a:spcBef>
                <a:spcPts val="0"/>
              </a:spcBef>
              <a:spcAft>
                <a:spcPts val="400"/>
              </a:spcAft>
              <a:buNone/>
              <a:defRPr sz="1600" b="0" i="0">
                <a:solidFill>
                  <a:srgbClr val="0E77C3"/>
                </a:solidFill>
                <a:latin typeface="Lucida Sans" panose="020B0602030504020204" pitchFamily="34" charset="0"/>
                <a:cs typeface="National-Light"/>
              </a:defRPr>
            </a:lvl1pPr>
            <a:lvl2pPr marL="0" indent="0">
              <a:lnSpc>
                <a:spcPct val="100000"/>
              </a:lnSpc>
              <a:spcBef>
                <a:spcPts val="0"/>
              </a:spcBef>
              <a:spcAft>
                <a:spcPts val="800"/>
              </a:spcAft>
              <a:buNone/>
              <a:defRPr sz="1600">
                <a:solidFill>
                  <a:srgbClr val="404040"/>
                </a:solidFill>
                <a:latin typeface="Lucida Sans" panose="020B0602030504020204" pitchFamily="34" charset="0"/>
              </a:defRPr>
            </a:lvl2pPr>
            <a:lvl3pPr marL="346075" indent="-122238">
              <a:spcBef>
                <a:spcPts val="0"/>
              </a:spcBef>
              <a:spcAft>
                <a:spcPts val="400"/>
              </a:spcAft>
              <a:defRPr sz="1200">
                <a:solidFill>
                  <a:srgbClr val="404040"/>
                </a:solidFill>
              </a:defRPr>
            </a:lvl3pPr>
            <a:lvl4pPr marL="519113" indent="-122238">
              <a:spcBef>
                <a:spcPts val="0"/>
              </a:spcBef>
              <a:spcAft>
                <a:spcPts val="400"/>
              </a:spcAft>
              <a:defRPr sz="1200">
                <a:solidFill>
                  <a:srgbClr val="404040"/>
                </a:solidFill>
              </a:defRPr>
            </a:lvl4pPr>
            <a:lvl5pPr marL="742950" indent="-112713">
              <a:spcBef>
                <a:spcPts val="0"/>
              </a:spcBef>
              <a:spcAft>
                <a:spcPts val="400"/>
              </a:spcAft>
              <a:defRPr sz="1200">
                <a:solidFill>
                  <a:srgbClr val="404040"/>
                </a:solidFill>
              </a:defRPr>
            </a:lvl5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B939BE0F-C315-42DF-AECC-80E8BD6E1D79}"/>
              </a:ext>
            </a:extLst>
          </p:cNvPr>
          <p:cNvSpPr>
            <a:spLocks noGrp="1"/>
          </p:cNvSpPr>
          <p:nvPr>
            <p:ph type="title" hasCustomPrompt="1"/>
          </p:nvPr>
        </p:nvSpPr>
        <p:spPr>
          <a:xfrm>
            <a:off x="0" y="8692"/>
            <a:ext cx="12192000" cy="914400"/>
          </a:xfrm>
          <a:prstGeom prst="rect">
            <a:avLst/>
          </a:prstGeom>
        </p:spPr>
        <p:txBody>
          <a:bodyPr lIns="365760" anchor="ctr">
            <a:normAutofit/>
          </a:bodyPr>
          <a:lstStyle>
            <a:lvl1pPr>
              <a:defRPr sz="2800" b="0">
                <a:solidFill>
                  <a:srgbClr val="004987"/>
                </a:solidFill>
                <a:latin typeface="Lucida Sans" panose="020B0602030504020204" pitchFamily="34" charset="0"/>
              </a:defRPr>
            </a:lvl1pPr>
          </a:lstStyle>
          <a:p>
            <a:r>
              <a:rPr lang="fr-FR"/>
              <a:t>Slide </a:t>
            </a:r>
            <a:r>
              <a:rPr lang="fr-FR" err="1"/>
              <a:t>title</a:t>
            </a:r>
            <a:r>
              <a:rPr lang="fr-FR"/>
              <a:t>: Lucida Sans 28</a:t>
            </a:r>
            <a:endParaRPr lang="en-US"/>
          </a:p>
        </p:txBody>
      </p:sp>
    </p:spTree>
    <p:extLst>
      <p:ext uri="{BB962C8B-B14F-4D97-AF65-F5344CB8AC3E}">
        <p14:creationId xmlns:p14="http://schemas.microsoft.com/office/powerpoint/2010/main" val="3693766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1" indent="-143927">
              <a:defRPr sz="1867"/>
            </a:lvl2pPr>
            <a:lvl3pPr marL="611687" indent="-156625">
              <a:defRPr sz="1867"/>
            </a:lvl3pPr>
            <a:lvl4pPr marL="912239" indent="-143927">
              <a:defRPr sz="1867"/>
            </a:lvl4pPr>
            <a:lvl5pPr marL="1223372" indent="-154509">
              <a:defRPr sz="1867"/>
            </a:lvl5pPr>
          </a:lstStyle>
          <a:p>
            <a:pPr lvl="0"/>
            <a:r>
              <a:rPr lang="en-US"/>
              <a:t>Click to edit Master text styles</a:t>
            </a:r>
          </a:p>
        </p:txBody>
      </p:sp>
      <p:sp>
        <p:nvSpPr>
          <p:cNvPr id="8" name="Title 1"/>
          <p:cNvSpPr>
            <a:spLocks noGrp="1"/>
          </p:cNvSpPr>
          <p:nvPr>
            <p:ph type="title"/>
          </p:nvPr>
        </p:nvSpPr>
        <p:spPr>
          <a:xfrm>
            <a:off x="463628" y="490472"/>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baseline="0">
                <a:solidFill>
                  <a:schemeClr val="tx1">
                    <a:lumMod val="50000"/>
                    <a:lumOff val="50000"/>
                  </a:schemeClr>
                </a:solidFill>
                <a:latin typeface="National-Extrabold"/>
                <a:cs typeface="National-Extrabold"/>
              </a:defRPr>
            </a:lvl1pPr>
            <a:lvl2pPr marL="450827" indent="0">
              <a:buNone/>
              <a:defRPr sz="1600" b="0" i="0">
                <a:solidFill>
                  <a:schemeClr val="tx1">
                    <a:lumMod val="50000"/>
                    <a:lumOff val="50000"/>
                  </a:schemeClr>
                </a:solidFill>
                <a:latin typeface="National-Extrabold"/>
                <a:cs typeface="National-Extrabold"/>
              </a:defRPr>
            </a:lvl2pPr>
            <a:lvl3pPr marL="922821" indent="0">
              <a:buNone/>
              <a:defRPr sz="1600" b="0" i="0">
                <a:solidFill>
                  <a:schemeClr val="tx1">
                    <a:lumMod val="50000"/>
                    <a:lumOff val="50000"/>
                  </a:schemeClr>
                </a:solidFill>
                <a:latin typeface="National-Extrabold"/>
                <a:cs typeface="National-Extrabold"/>
              </a:defRPr>
            </a:lvl3pPr>
            <a:lvl4pPr marL="1523925" indent="0">
              <a:buNone/>
              <a:defRPr sz="1600" b="0" i="0">
                <a:solidFill>
                  <a:schemeClr val="tx1">
                    <a:lumMod val="50000"/>
                    <a:lumOff val="50000"/>
                  </a:schemeClr>
                </a:solidFill>
                <a:latin typeface="National-Extrabold"/>
                <a:cs typeface="National-Extrabold"/>
              </a:defRPr>
            </a:lvl4pPr>
            <a:lvl5pPr marL="1974751" indent="0">
              <a:buNone/>
              <a:defRPr sz="1600" b="0" i="0">
                <a:solidFill>
                  <a:schemeClr val="tx1">
                    <a:lumMod val="50000"/>
                    <a:lumOff val="50000"/>
                  </a:schemeClr>
                </a:solidFill>
                <a:latin typeface="National-Extrabold"/>
                <a:cs typeface="National-Extrabold"/>
              </a:defRPr>
            </a:lvl5pPr>
          </a:lstStyle>
          <a:p>
            <a:pPr lvl="0"/>
            <a:r>
              <a:rPr lang="en-US"/>
              <a:t>2016 Regional Affairs/Associations Committee</a:t>
            </a:r>
          </a:p>
          <a:p>
            <a:pPr lvl="0"/>
            <a:endParaRPr lang="en-US"/>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095362" y="6477001"/>
            <a:ext cx="634199" cy="177576"/>
          </a:xfrm>
          <a:prstGeom prst="rect">
            <a:avLst/>
          </a:prstGeom>
        </p:spPr>
      </p:pic>
      <p:sp>
        <p:nvSpPr>
          <p:cNvPr id="9" name="Picture Placeholder 3">
            <a:extLst>
              <a:ext uri="{FF2B5EF4-FFF2-40B4-BE49-F238E27FC236}">
                <a16:creationId xmlns:a16="http://schemas.microsoft.com/office/drawing/2014/main" id="{664962F9-69DB-4A9C-A803-446DA17919AE}"/>
              </a:ext>
            </a:extLst>
          </p:cNvPr>
          <p:cNvSpPr>
            <a:spLocks noGrp="1"/>
          </p:cNvSpPr>
          <p:nvPr>
            <p:ph type="pic" sz="quarter" idx="10" hasCustomPrompt="1"/>
          </p:nvPr>
        </p:nvSpPr>
        <p:spPr>
          <a:xfrm>
            <a:off x="463551" y="6416040"/>
            <a:ext cx="3657600" cy="365760"/>
          </a:xfrm>
        </p:spPr>
        <p:txBody>
          <a:bodyPr>
            <a:normAutofit/>
          </a:bodyPr>
          <a:lstStyle>
            <a:lvl1pPr marL="0" indent="0">
              <a:buNone/>
              <a:defRPr sz="1600"/>
            </a:lvl1pPr>
          </a:lstStyle>
          <a:p>
            <a:r>
              <a:rPr lang="en-US"/>
              <a:t>Association Name or Logo</a:t>
            </a:r>
          </a:p>
        </p:txBody>
      </p:sp>
    </p:spTree>
    <p:extLst>
      <p:ext uri="{BB962C8B-B14F-4D97-AF65-F5344CB8AC3E}">
        <p14:creationId xmlns:p14="http://schemas.microsoft.com/office/powerpoint/2010/main" val="12523536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5" name="Content Placeholder 2"/>
          <p:cNvSpPr>
            <a:spLocks noGrp="1"/>
          </p:cNvSpPr>
          <p:nvPr>
            <p:ph idx="16"/>
          </p:nvPr>
        </p:nvSpPr>
        <p:spPr>
          <a:xfrm>
            <a:off x="463617" y="1473605"/>
            <a:ext cx="11271520" cy="650043"/>
          </a:xfrm>
        </p:spPr>
        <p:txBody>
          <a:bodyPr>
            <a:noAutofit/>
          </a:bodyPr>
          <a:lstStyle>
            <a:lvl1pPr marL="0" indent="0">
              <a:spcBef>
                <a:spcPts val="0"/>
              </a:spcBef>
              <a:buNone/>
              <a:defRPr sz="2133">
                <a:solidFill>
                  <a:srgbClr val="404040"/>
                </a:solidFill>
              </a:defRPr>
            </a:lvl1pPr>
            <a:lvl2pPr marL="300559" indent="-143930">
              <a:defRPr sz="1867"/>
            </a:lvl2pPr>
            <a:lvl3pPr marL="611702" indent="-156629">
              <a:defRPr sz="1867"/>
            </a:lvl3pPr>
            <a:lvl4pPr marL="912261" indent="-143930">
              <a:defRPr sz="1867"/>
            </a:lvl4pPr>
            <a:lvl5pPr marL="1223403" indent="-154513">
              <a:defRPr sz="1867"/>
            </a:lvl5pPr>
          </a:lstStyle>
          <a:p>
            <a:pPr lvl="0"/>
            <a:r>
              <a:rPr lang="en-US"/>
              <a:t>Click to edit Master text styles</a:t>
            </a:r>
          </a:p>
        </p:txBody>
      </p:sp>
      <p:sp>
        <p:nvSpPr>
          <p:cNvPr id="16" name="Footer Placeholder 4"/>
          <p:cNvSpPr>
            <a:spLocks noGrp="1"/>
          </p:cNvSpPr>
          <p:nvPr>
            <p:ph type="ftr" sz="quarter" idx="11"/>
          </p:nvPr>
        </p:nvSpPr>
        <p:spPr>
          <a:xfrm>
            <a:off x="827839" y="6486745"/>
            <a:ext cx="3860800" cy="371256"/>
          </a:xfrm>
        </p:spPr>
        <p:txBody>
          <a:bodyPr/>
          <a:lstStyle>
            <a:lvl1pPr>
              <a:defRPr sz="1067">
                <a:solidFill>
                  <a:schemeClr val="tx1">
                    <a:lumMod val="75000"/>
                    <a:lumOff val="25000"/>
                  </a:schemeClr>
                </a:solidFill>
              </a:defRPr>
            </a:lvl1pPr>
          </a:lstStyle>
          <a:p>
            <a:fld id="{8CE26691-FE50-5A48-9089-730208DB9C5D}" type="datetime4">
              <a:rPr lang="en-US" smtClean="0"/>
              <a:t>December 28, 2019</a:t>
            </a:fld>
            <a:endParaRPr lang="en-US"/>
          </a:p>
        </p:txBody>
      </p:sp>
      <p:sp>
        <p:nvSpPr>
          <p:cNvPr id="17" name="Slide Number Placeholder 5"/>
          <p:cNvSpPr>
            <a:spLocks noGrp="1"/>
          </p:cNvSpPr>
          <p:nvPr>
            <p:ph type="sldNum" sz="quarter" idx="12"/>
          </p:nvPr>
        </p:nvSpPr>
        <p:spPr>
          <a:xfrm>
            <a:off x="460643" y="6486747"/>
            <a:ext cx="361244" cy="371255"/>
          </a:xfrm>
        </p:spPr>
        <p:txBody>
          <a:bodyPr/>
          <a:lstStyle>
            <a:lvl1pPr>
              <a:defRPr sz="1067">
                <a:solidFill>
                  <a:srgbClr val="404040"/>
                </a:solidFill>
              </a:defRPr>
            </a:lvl1pPr>
          </a:lstStyle>
          <a:p>
            <a:fld id="{1552BF1C-39F9-8449-834A-26FDBFC72D2E}" type="slidenum">
              <a:rPr lang="en-US" smtClean="0"/>
              <a:pPr/>
              <a:t>‹#›</a:t>
            </a:fld>
            <a:endParaRPr lang="en-US"/>
          </a:p>
        </p:txBody>
      </p:sp>
      <p:sp>
        <p:nvSpPr>
          <p:cNvPr id="8" name="Title 1"/>
          <p:cNvSpPr>
            <a:spLocks noGrp="1"/>
          </p:cNvSpPr>
          <p:nvPr>
            <p:ph type="title"/>
          </p:nvPr>
        </p:nvSpPr>
        <p:spPr>
          <a:xfrm>
            <a:off x="463621" y="490471"/>
            <a:ext cx="11272225" cy="975789"/>
          </a:xfrm>
        </p:spPr>
        <p:txBody>
          <a:bodyPr>
            <a:normAutofit/>
          </a:bodyPr>
          <a:lstStyle>
            <a:lvl1pPr>
              <a:defRPr sz="5333">
                <a:solidFill>
                  <a:srgbClr val="1F73C7"/>
                </a:solidFill>
              </a:defRPr>
            </a:lvl1pPr>
          </a:lstStyle>
          <a:p>
            <a:r>
              <a:rPr lang="en-US"/>
              <a:t>Click to edit Master title style</a:t>
            </a:r>
          </a:p>
        </p:txBody>
      </p:sp>
      <p:sp>
        <p:nvSpPr>
          <p:cNvPr id="10" name="Text Placeholder 6"/>
          <p:cNvSpPr>
            <a:spLocks noGrp="1"/>
          </p:cNvSpPr>
          <p:nvPr>
            <p:ph type="body" sz="quarter" idx="15" hasCustomPrompt="1"/>
          </p:nvPr>
        </p:nvSpPr>
        <p:spPr>
          <a:xfrm>
            <a:off x="463617" y="275291"/>
            <a:ext cx="6426688" cy="206660"/>
          </a:xfrm>
        </p:spPr>
        <p:txBody>
          <a:bodyPr>
            <a:noAutofit/>
          </a:bodyPr>
          <a:lstStyle>
            <a:lvl1pPr marL="0" indent="0">
              <a:buNone/>
              <a:defRPr sz="1600" b="0" i="0" spc="400">
                <a:solidFill>
                  <a:schemeClr val="tx1">
                    <a:lumMod val="50000"/>
                    <a:lumOff val="50000"/>
                  </a:schemeClr>
                </a:solidFill>
                <a:latin typeface="National-Extrabold"/>
                <a:cs typeface="National-Extrabold"/>
              </a:defRPr>
            </a:lvl1pPr>
            <a:lvl2pPr marL="450838" indent="0">
              <a:buNone/>
              <a:defRPr sz="1600" b="0" i="0">
                <a:solidFill>
                  <a:schemeClr val="tx1">
                    <a:lumMod val="50000"/>
                    <a:lumOff val="50000"/>
                  </a:schemeClr>
                </a:solidFill>
                <a:latin typeface="National-Extrabold"/>
                <a:cs typeface="National-Extrabold"/>
              </a:defRPr>
            </a:lvl2pPr>
            <a:lvl3pPr marL="922844" indent="0">
              <a:buNone/>
              <a:defRPr sz="1600" b="0" i="0">
                <a:solidFill>
                  <a:schemeClr val="tx1">
                    <a:lumMod val="50000"/>
                    <a:lumOff val="50000"/>
                  </a:schemeClr>
                </a:solidFill>
                <a:latin typeface="National-Extrabold"/>
                <a:cs typeface="National-Extrabold"/>
              </a:defRPr>
            </a:lvl3pPr>
            <a:lvl4pPr marL="1523962" indent="0">
              <a:buNone/>
              <a:defRPr sz="1600" b="0" i="0">
                <a:solidFill>
                  <a:schemeClr val="tx1">
                    <a:lumMod val="50000"/>
                    <a:lumOff val="50000"/>
                  </a:schemeClr>
                </a:solidFill>
                <a:latin typeface="National-Extrabold"/>
                <a:cs typeface="National-Extrabold"/>
              </a:defRPr>
            </a:lvl4pPr>
            <a:lvl5pPr marL="1974800" indent="0">
              <a:buNone/>
              <a:defRPr sz="1600" b="0" i="0">
                <a:solidFill>
                  <a:schemeClr val="tx1">
                    <a:lumMod val="50000"/>
                    <a:lumOff val="50000"/>
                  </a:schemeClr>
                </a:solidFill>
                <a:latin typeface="National-Extrabold"/>
                <a:cs typeface="National-Extrabold"/>
              </a:defRPr>
            </a:lvl5pPr>
          </a:lstStyle>
          <a:p>
            <a:pPr lvl="0"/>
            <a:r>
              <a:rPr lang="en-US"/>
              <a:t>CLICK TO EDIT MASTER TEXT STYLES</a:t>
            </a:r>
          </a:p>
        </p:txBody>
      </p:sp>
      <p:cxnSp>
        <p:nvCxnSpPr>
          <p:cNvPr id="18" name="Straight Connector 17"/>
          <p:cNvCxnSpPr/>
          <p:nvPr userDrawn="1"/>
        </p:nvCxnSpPr>
        <p:spPr>
          <a:xfrm>
            <a:off x="468924" y="6382123"/>
            <a:ext cx="112776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1939" y="6535706"/>
            <a:ext cx="530693" cy="118871"/>
          </a:xfrm>
          <a:prstGeom prst="rect">
            <a:avLst/>
          </a:prstGeom>
        </p:spPr>
      </p:pic>
    </p:spTree>
    <p:extLst>
      <p:ext uri="{BB962C8B-B14F-4D97-AF65-F5344CB8AC3E}">
        <p14:creationId xmlns:p14="http://schemas.microsoft.com/office/powerpoint/2010/main" val="5797865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Section Intro">
    <p:bg>
      <p:bgPr>
        <a:solidFill>
          <a:srgbClr val="76797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63B62-EAA7-46B9-AA38-01E5B56F36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462"/>
            <a:ext cx="12191998" cy="6877452"/>
          </a:xfrm>
          <a:prstGeom prst="rect">
            <a:avLst/>
          </a:prstGeom>
        </p:spPr>
      </p:pic>
      <p:sp>
        <p:nvSpPr>
          <p:cNvPr id="2" name="Title 1">
            <a:extLst>
              <a:ext uri="{FF2B5EF4-FFF2-40B4-BE49-F238E27FC236}">
                <a16:creationId xmlns:a16="http://schemas.microsoft.com/office/drawing/2014/main" id="{8A793A3F-5589-472B-ABA3-04334D4D7A83}"/>
              </a:ext>
            </a:extLst>
          </p:cNvPr>
          <p:cNvSpPr>
            <a:spLocks noGrp="1"/>
          </p:cNvSpPr>
          <p:nvPr>
            <p:ph type="title"/>
          </p:nvPr>
        </p:nvSpPr>
        <p:spPr>
          <a:xfrm>
            <a:off x="917161" y="2675420"/>
            <a:ext cx="9899374" cy="1325563"/>
          </a:xfrm>
          <a:prstGeom prst="rect">
            <a:avLst/>
          </a:prstGeom>
        </p:spPr>
        <p:txBody>
          <a:bodyPr/>
          <a:lstStyle>
            <a:lvl1pPr>
              <a:defRPr sz="4800" b="0">
                <a:solidFill>
                  <a:schemeClr val="bg1">
                    <a:lumMod val="95000"/>
                  </a:schemeClr>
                </a:solidFill>
                <a:latin typeface="Lucida Sans" panose="020B0602030504020204" pitchFamily="34" charset="0"/>
              </a:defRPr>
            </a:lvl1pPr>
          </a:lstStyle>
          <a:p>
            <a:r>
              <a:rPr lang="en-US"/>
              <a:t>Click to edit Master title style</a:t>
            </a:r>
          </a:p>
        </p:txBody>
      </p:sp>
      <p:cxnSp>
        <p:nvCxnSpPr>
          <p:cNvPr id="4" name="Straight Connector 3">
            <a:extLst>
              <a:ext uri="{FF2B5EF4-FFF2-40B4-BE49-F238E27FC236}">
                <a16:creationId xmlns:a16="http://schemas.microsoft.com/office/drawing/2014/main" id="{00E24005-37F0-41F6-8C65-904617E23EC3}"/>
              </a:ext>
            </a:extLst>
          </p:cNvPr>
          <p:cNvCxnSpPr/>
          <p:nvPr userDrawn="1"/>
        </p:nvCxnSpPr>
        <p:spPr>
          <a:xfrm flipV="1">
            <a:off x="468925" y="6358092"/>
            <a:ext cx="11271520" cy="23981"/>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object 3">
            <a:extLst>
              <a:ext uri="{FF2B5EF4-FFF2-40B4-BE49-F238E27FC236}">
                <a16:creationId xmlns:a16="http://schemas.microsoft.com/office/drawing/2014/main" id="{9CA2CF2D-378C-4BF8-81FC-12664396162E}"/>
              </a:ext>
            </a:extLst>
          </p:cNvPr>
          <p:cNvSpPr txBox="1"/>
          <p:nvPr userDrawn="1"/>
        </p:nvSpPr>
        <p:spPr>
          <a:xfrm>
            <a:off x="568705" y="343086"/>
            <a:ext cx="5452535" cy="166712"/>
          </a:xfrm>
          <a:prstGeom prst="rect">
            <a:avLst/>
          </a:prstGeom>
        </p:spPr>
        <p:txBody>
          <a:bodyPr vert="horz" wrap="square" lIns="0" tIns="0" rIns="0" bIns="0" rtlCol="0">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12700" defTabSz="914377" fontAlgn="auto">
              <a:lnSpc>
                <a:spcPts val="1309"/>
              </a:lnSpc>
              <a:spcBef>
                <a:spcPts val="0"/>
              </a:spcBef>
              <a:spcAft>
                <a:spcPts val="0"/>
              </a:spcAft>
              <a:defRPr/>
            </a:pPr>
            <a:r>
              <a:rPr lang="en-US" sz="1100">
                <a:solidFill>
                  <a:prstClr val="white"/>
                </a:solidFill>
                <a:latin typeface="Lucida Sans" panose="020B0602030504020204" pitchFamily="34" charset="0"/>
                <a:ea typeface="National-Light" pitchFamily="2" charset="0"/>
                <a:cs typeface="National-Light" pitchFamily="2" charset="0"/>
              </a:rPr>
              <a:t>WORLD HANDICAP SYSTEM</a:t>
            </a:r>
            <a:endParaRPr sz="1100">
              <a:solidFill>
                <a:prstClr val="white"/>
              </a:solidFill>
              <a:latin typeface="Lucida Sans" panose="020B0602030504020204" pitchFamily="34" charset="0"/>
              <a:ea typeface="National-Light" pitchFamily="2" charset="0"/>
              <a:cs typeface="National-Light" pitchFamily="2" charset="0"/>
            </a:endParaRPr>
          </a:p>
        </p:txBody>
      </p:sp>
    </p:spTree>
    <p:extLst>
      <p:ext uri="{BB962C8B-B14F-4D97-AF65-F5344CB8AC3E}">
        <p14:creationId xmlns:p14="http://schemas.microsoft.com/office/powerpoint/2010/main" val="24983544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DCDE25-0B32-FB41-91B7-CB3EAA800C85}" type="datetimeFigureOut">
              <a:rPr lang="en-US" smtClean="0">
                <a:solidFill>
                  <a:prstClr val="black">
                    <a:tint val="75000"/>
                  </a:prstClr>
                </a:solidFill>
              </a:rPr>
              <a:pPr/>
              <a:t>12/28/2019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DD1D06-D497-6845-8195-06FCA0962FFA}"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7"/>
          <p:cNvSpPr>
            <a:spLocks noGrp="1"/>
          </p:cNvSpPr>
          <p:nvPr>
            <p:ph sz="quarter" idx="13"/>
          </p:nvPr>
        </p:nvSpPr>
        <p:spPr>
          <a:xfrm>
            <a:off x="-1532467" y="0"/>
            <a:ext cx="12192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218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BE77A-4BED-4B80-8EDE-9F7CB22C55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D0BE77-86F1-4D01-878B-C7EBD557BC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DE2D8-5CE5-4E0B-9045-70C0A5965911}"/>
              </a:ext>
            </a:extLst>
          </p:cNvPr>
          <p:cNvSpPr>
            <a:spLocks noGrp="1"/>
          </p:cNvSpPr>
          <p:nvPr>
            <p:ph type="dt" sz="half" idx="10"/>
          </p:nvPr>
        </p:nvSpPr>
        <p:spPr/>
        <p:txBody>
          <a:bodyPr/>
          <a:lstStyle/>
          <a:p>
            <a:fld id="{621DE8E6-CC0F-4692-9143-3B39EF6A9846}" type="datetimeFigureOut">
              <a:rPr lang="en-US" smtClean="0"/>
              <a:t>12/28/2019</a:t>
            </a:fld>
            <a:endParaRPr lang="en-US"/>
          </a:p>
        </p:txBody>
      </p:sp>
      <p:sp>
        <p:nvSpPr>
          <p:cNvPr id="5" name="Footer Placeholder 4">
            <a:extLst>
              <a:ext uri="{FF2B5EF4-FFF2-40B4-BE49-F238E27FC236}">
                <a16:creationId xmlns:a16="http://schemas.microsoft.com/office/drawing/2014/main" id="{2274A943-489D-4ACA-9989-6DDCD818A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60DA14-D799-4E6C-856A-1E55EF4081E1}"/>
              </a:ext>
            </a:extLst>
          </p:cNvPr>
          <p:cNvSpPr>
            <a:spLocks noGrp="1"/>
          </p:cNvSpPr>
          <p:nvPr>
            <p:ph type="sldNum" sz="quarter" idx="12"/>
          </p:nvPr>
        </p:nvSpPr>
        <p:spPr/>
        <p:txBody>
          <a:bodyPr/>
          <a:lstStyle/>
          <a:p>
            <a:fld id="{CFE05C69-2F9E-454F-B31D-021D75BFFA0B}" type="slidenum">
              <a:rPr lang="en-US" smtClean="0"/>
              <a:t>‹#›</a:t>
            </a:fld>
            <a:endParaRPr lang="en-US"/>
          </a:p>
        </p:txBody>
      </p:sp>
    </p:spTree>
    <p:extLst>
      <p:ext uri="{BB962C8B-B14F-4D97-AF65-F5344CB8AC3E}">
        <p14:creationId xmlns:p14="http://schemas.microsoft.com/office/powerpoint/2010/main" val="39657170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5.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3.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theme" Target="../theme/theme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image" Target="../media/image3.png"/><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7.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image" Target="../media/image3.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8.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9762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6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311575"/>
      </p:ext>
    </p:extLst>
  </p:cSld>
  <p:clrMap bg1="lt1" tx1="dk1" bg2="lt2" tx2="dk2" accent1="accent1" accent2="accent2" accent3="accent3" accent4="accent4" accent5="accent5" accent6="accent6" hlink="hlink" folHlink="folHlink"/>
  <p:sldLayoutIdLst>
    <p:sldLayoutId id="2147483715" r:id="rId1"/>
    <p:sldLayoutId id="2147483716" r:id="rId2"/>
  </p:sldLayoutIdLst>
  <p:hf hdr="0" dt="0"/>
  <p:txStyles>
    <p:titleStyle>
      <a:lvl1pPr algn="l" defTabSz="457200" rtl="0" eaLnBrk="1" latinLnBrk="0" hangingPunct="1">
        <a:spcBef>
          <a:spcPct val="0"/>
        </a:spcBef>
        <a:buNone/>
        <a:defRPr sz="4000" b="0" i="0" kern="1200">
          <a:solidFill>
            <a:schemeClr val="tx1">
              <a:lumMod val="75000"/>
              <a:lumOff val="25000"/>
            </a:schemeClr>
          </a:solidFill>
          <a:latin typeface="Lucida Sans" panose="020B0602030504020204" pitchFamily="34" charset="0"/>
          <a:ea typeface="+mj-ea"/>
          <a:cs typeface="National-Light"/>
        </a:defRPr>
      </a:lvl1pPr>
    </p:titleStyle>
    <p:bodyStyle>
      <a:lvl1pPr marL="169863" indent="-169863" algn="l" defTabSz="457200" rtl="0" eaLnBrk="1" latinLnBrk="0" hangingPunct="1">
        <a:spcBef>
          <a:spcPct val="20000"/>
        </a:spcBef>
        <a:buSzPct val="80000"/>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1pPr>
      <a:lvl2pPr marL="508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2pPr>
      <a:lvl3pPr marL="860425" indent="-168275"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3pPr>
      <a:lvl4pPr marL="1312863"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4pPr>
      <a:lvl5pPr marL="1651000" indent="-169863" algn="l" defTabSz="457200" rtl="0" eaLnBrk="1" latinLnBrk="0" hangingPunct="1">
        <a:spcBef>
          <a:spcPct val="20000"/>
        </a:spcBef>
        <a:buFont typeface="Arial"/>
        <a:buChar char="•"/>
        <a:defRPr sz="1800" b="0" i="0" kern="1200">
          <a:solidFill>
            <a:schemeClr val="tx1">
              <a:lumMod val="75000"/>
              <a:lumOff val="25000"/>
            </a:schemeClr>
          </a:solidFill>
          <a:latin typeface="Lucida Sans" panose="020B0602030504020204" pitchFamily="34" charset="0"/>
          <a:ea typeface="+mn-ea"/>
          <a:cs typeface="National-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p:nvPr/>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7545BF8A-A83D-4BF9-B112-3252EF5747D0}"/>
              </a:ext>
            </a:extLst>
          </p:cNvPr>
          <p:cNvPicPr>
            <a:picLocks noChangeAspect="1"/>
          </p:cNvPicPr>
          <p:nvPr userDrawn="1"/>
        </p:nvPicPr>
        <p:blipFill>
          <a:blip r:embed="rId18"/>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2828347758"/>
      </p:ext>
    </p:extLst>
  </p:cSld>
  <p:clrMap bg1="lt1" tx1="dk1" bg2="lt2" tx2="dk2" accent1="accent1" accent2="accent2" accent3="accent3" accent4="accent4" accent5="accent5" accent6="accent6" hlink="hlink" folHlink="folHlink"/>
  <p:sldLayoutIdLst>
    <p:sldLayoutId id="2147483723" r:id="rId1"/>
    <p:sldLayoutId id="2147483732" r:id="rId2"/>
    <p:sldLayoutId id="2147483724" r:id="rId3"/>
    <p:sldLayoutId id="2147483725" r:id="rId4"/>
    <p:sldLayoutId id="2147483726" r:id="rId5"/>
    <p:sldLayoutId id="2147483733" r:id="rId6"/>
    <p:sldLayoutId id="2147483727" r:id="rId7"/>
    <p:sldLayoutId id="2147483728" r:id="rId8"/>
    <p:sldLayoutId id="2147483729" r:id="rId9"/>
    <p:sldLayoutId id="2147483730" r:id="rId10"/>
    <p:sldLayoutId id="2147483731" r:id="rId11"/>
    <p:sldLayoutId id="2147483749" r:id="rId12"/>
    <p:sldLayoutId id="2147483751" r:id="rId13"/>
    <p:sldLayoutId id="2147483769" r:id="rId14"/>
    <p:sldLayoutId id="2147483784" r:id="rId15"/>
    <p:sldLayoutId id="214748381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556" y="274639"/>
            <a:ext cx="10972800" cy="1143000"/>
          </a:xfrm>
          <a:prstGeom prst="rect">
            <a:avLst/>
          </a:prstGeom>
        </p:spPr>
        <p:txBody>
          <a:bodyPr vert="horz" lIns="0" tIns="0" rIns="0" bIns="0" rtlCol="0" anchor="t">
            <a:normAutofit/>
          </a:bodyPr>
          <a:lstStyle/>
          <a:p>
            <a:r>
              <a:rPr lang="en-US"/>
              <a:t>Click to edit Master title style</a:t>
            </a:r>
          </a:p>
        </p:txBody>
      </p:sp>
      <p:sp>
        <p:nvSpPr>
          <p:cNvPr id="3" name="Text Placeholder 2"/>
          <p:cNvSpPr>
            <a:spLocks noGrp="1"/>
          </p:cNvSpPr>
          <p:nvPr>
            <p:ph type="body" idx="1"/>
          </p:nvPr>
        </p:nvSpPr>
        <p:spPr>
          <a:xfrm>
            <a:off x="451556" y="1600203"/>
            <a:ext cx="10972800" cy="32728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12800" y="6492876"/>
            <a:ext cx="3860800" cy="365125"/>
          </a:xfrm>
          <a:prstGeom prst="rect">
            <a:avLst/>
          </a:prstGeom>
        </p:spPr>
        <p:txBody>
          <a:bodyPr vert="horz" lIns="0" tIns="0" rIns="0" bIns="0" rtlCol="0" anchor="t"/>
          <a:lstStyle>
            <a:lvl1pPr algn="l">
              <a:defRPr sz="1000" b="0" i="0">
                <a:solidFill>
                  <a:schemeClr val="tx1">
                    <a:lumMod val="50000"/>
                    <a:lumOff val="50000"/>
                  </a:schemeClr>
                </a:solidFill>
                <a:latin typeface="National-Regular"/>
                <a:cs typeface="National-Regular"/>
              </a:defRPr>
            </a:lvl1pPr>
          </a:lstStyle>
          <a:p>
            <a:r>
              <a:rPr lang="en-US"/>
              <a:t>{Season} {Year}</a:t>
            </a:r>
          </a:p>
        </p:txBody>
      </p:sp>
      <p:sp>
        <p:nvSpPr>
          <p:cNvPr id="6" name="Slide Number Placeholder 5"/>
          <p:cNvSpPr>
            <a:spLocks noGrp="1"/>
          </p:cNvSpPr>
          <p:nvPr>
            <p:ph type="sldNum" sz="quarter" idx="4"/>
          </p:nvPr>
        </p:nvSpPr>
        <p:spPr>
          <a:xfrm>
            <a:off x="451107" y="6492876"/>
            <a:ext cx="361244" cy="365125"/>
          </a:xfrm>
          <a:prstGeom prst="rect">
            <a:avLst/>
          </a:prstGeom>
        </p:spPr>
        <p:txBody>
          <a:bodyPr vert="horz" lIns="0" tIns="0" rIns="0" bIns="0" rtlCol="0" anchor="t"/>
          <a:lstStyle>
            <a:lvl1pPr algn="l">
              <a:defRPr sz="1000" b="0" i="0">
                <a:solidFill>
                  <a:schemeClr val="tx1">
                    <a:lumMod val="50000"/>
                    <a:lumOff val="50000"/>
                  </a:schemeClr>
                </a:solidFill>
                <a:latin typeface="National-Regular"/>
                <a:cs typeface="National-Regular"/>
              </a:defRPr>
            </a:lvl1pPr>
          </a:lstStyle>
          <a:p>
            <a:fld id="{1552BF1C-39F9-8449-834A-26FDBFC72D2E}" type="slidenum">
              <a:rPr lang="en-US" smtClean="0"/>
              <a:pPr/>
              <a:t>‹#›</a:t>
            </a:fld>
            <a:endParaRPr lang="en-US"/>
          </a:p>
        </p:txBody>
      </p:sp>
    </p:spTree>
    <p:extLst>
      <p:ext uri="{BB962C8B-B14F-4D97-AF65-F5344CB8AC3E}">
        <p14:creationId xmlns:p14="http://schemas.microsoft.com/office/powerpoint/2010/main" val="74521179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hf hdr="0" dt="0"/>
  <p:txStyles>
    <p:titleStyle>
      <a:lvl1pPr algn="l" defTabSz="457189" rtl="0" eaLnBrk="1" latinLnBrk="0" hangingPunct="1">
        <a:spcBef>
          <a:spcPct val="0"/>
        </a:spcBef>
        <a:buNone/>
        <a:defRPr sz="4400" b="0" i="0" kern="1200">
          <a:solidFill>
            <a:schemeClr val="tx1">
              <a:lumMod val="75000"/>
              <a:lumOff val="25000"/>
            </a:schemeClr>
          </a:solidFill>
          <a:latin typeface="National-Light"/>
          <a:ea typeface="+mj-ea"/>
          <a:cs typeface="National-Light"/>
        </a:defRPr>
      </a:lvl1pPr>
    </p:titleStyle>
    <p:bodyStyle>
      <a:lvl1pPr marL="169858" indent="-169858" algn="l" defTabSz="457189" rtl="0" eaLnBrk="1" latinLnBrk="0" hangingPunct="1">
        <a:spcBef>
          <a:spcPct val="20000"/>
        </a:spcBef>
        <a:buSzPct val="80000"/>
        <a:buFont typeface="Arial"/>
        <a:buChar char="•"/>
        <a:defRPr sz="2400" b="0" i="0" kern="1200">
          <a:solidFill>
            <a:schemeClr val="tx1">
              <a:lumMod val="75000"/>
              <a:lumOff val="25000"/>
            </a:schemeClr>
          </a:solidFill>
          <a:latin typeface="National-Book"/>
          <a:ea typeface="+mn-ea"/>
          <a:cs typeface="National-Book"/>
        </a:defRPr>
      </a:lvl1pPr>
      <a:lvl2pPr marL="507987" indent="-169858" algn="l" defTabSz="457189" rtl="0" eaLnBrk="1" latinLnBrk="0" hangingPunct="1">
        <a:spcBef>
          <a:spcPct val="20000"/>
        </a:spcBef>
        <a:buFont typeface="Arial"/>
        <a:buChar char="•"/>
        <a:defRPr sz="1800" b="0" i="0" kern="1200">
          <a:solidFill>
            <a:schemeClr val="tx1">
              <a:lumMod val="75000"/>
              <a:lumOff val="25000"/>
            </a:schemeClr>
          </a:solidFill>
          <a:latin typeface="National-Book"/>
          <a:ea typeface="+mn-ea"/>
          <a:cs typeface="National-Book"/>
        </a:defRPr>
      </a:lvl2pPr>
      <a:lvl3pPr marL="860404" indent="-168270"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3pPr>
      <a:lvl4pPr marL="1312830" indent="-169858"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4pPr>
      <a:lvl5pPr marL="1650959" indent="-169858" algn="l" defTabSz="457189" rtl="0" eaLnBrk="1" latinLnBrk="0" hangingPunct="1">
        <a:spcBef>
          <a:spcPct val="20000"/>
        </a:spcBef>
        <a:buFont typeface="Arial"/>
        <a:buChar char="•"/>
        <a:defRPr sz="1600" b="0" i="0" kern="1200">
          <a:solidFill>
            <a:schemeClr val="tx1">
              <a:lumMod val="75000"/>
              <a:lumOff val="25000"/>
            </a:schemeClr>
          </a:solidFill>
          <a:latin typeface="National-Book"/>
          <a:ea typeface="+mn-ea"/>
          <a:cs typeface="National-Book"/>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EDE7C8-1219-4C48-83A1-0C8EB2E09AA3}"/>
              </a:ext>
            </a:extLst>
          </p:cNvPr>
          <p:cNvPicPr>
            <a:picLocks noChangeAspect="1"/>
          </p:cNvPicPr>
          <p:nvPr userDrawn="1"/>
        </p:nvPicPr>
        <p:blipFill>
          <a:blip r:embed="rId18"/>
          <a:stretch>
            <a:fillRect/>
          </a:stretch>
        </p:blipFill>
        <p:spPr>
          <a:xfrm>
            <a:off x="10464807" y="6264981"/>
            <a:ext cx="1269993" cy="364591"/>
          </a:xfrm>
          <a:prstGeom prst="rect">
            <a:avLst/>
          </a:prstGeom>
        </p:spPr>
      </p:pic>
      <p:cxnSp>
        <p:nvCxnSpPr>
          <p:cNvPr id="5" name="Straight Connector 4">
            <a:extLst>
              <a:ext uri="{FF2B5EF4-FFF2-40B4-BE49-F238E27FC236}">
                <a16:creationId xmlns:a16="http://schemas.microsoft.com/office/drawing/2014/main" id="{D0137D46-FA90-41AE-B612-1FE0D8F14B64}"/>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02621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61D0716-460C-4648-9F28-503BF88F6C17}"/>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58EA6C99-D3B9-4AFA-8491-74A19C0E3C1A}"/>
              </a:ext>
            </a:extLst>
          </p:cNvPr>
          <p:cNvPicPr>
            <a:picLocks noChangeAspect="1"/>
          </p:cNvPicPr>
          <p:nvPr userDrawn="1"/>
        </p:nvPicPr>
        <p:blipFill>
          <a:blip r:embed="rId18"/>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6043592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9" r:id="rId12"/>
    <p:sldLayoutId id="2147483830" r:id="rId13"/>
    <p:sldLayoutId id="2147483831" r:id="rId14"/>
    <p:sldLayoutId id="2147483832" r:id="rId15"/>
    <p:sldLayoutId id="214748383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817486B-26D4-4EC9-8480-EA6DA690395C}"/>
              </a:ext>
            </a:extLst>
          </p:cNvPr>
          <p:cNvCxnSpPr/>
          <p:nvPr/>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A91B658-A248-46CB-9BF2-1FD77CBF1E66}"/>
              </a:ext>
            </a:extLst>
          </p:cNvPr>
          <p:cNvPicPr>
            <a:picLocks noChangeAspect="1"/>
          </p:cNvPicPr>
          <p:nvPr userDrawn="1"/>
        </p:nvPicPr>
        <p:blipFill>
          <a:blip r:embed="rId20"/>
          <a:stretch>
            <a:fillRect/>
          </a:stretch>
        </p:blipFill>
        <p:spPr>
          <a:xfrm>
            <a:off x="10464807" y="6264981"/>
            <a:ext cx="1269993" cy="364591"/>
          </a:xfrm>
          <a:prstGeom prst="rect">
            <a:avLst/>
          </a:prstGeom>
        </p:spPr>
      </p:pic>
    </p:spTree>
    <p:extLst>
      <p:ext uri="{BB962C8B-B14F-4D97-AF65-F5344CB8AC3E}">
        <p14:creationId xmlns:p14="http://schemas.microsoft.com/office/powerpoint/2010/main" val="64375395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C0E5AD-0E7C-4E78-B9B8-A6CF3A587B61}"/>
              </a:ext>
            </a:extLst>
          </p:cNvPr>
          <p:cNvPicPr>
            <a:picLocks noChangeAspect="1"/>
          </p:cNvPicPr>
          <p:nvPr userDrawn="1"/>
        </p:nvPicPr>
        <p:blipFill>
          <a:blip r:embed="rId18"/>
          <a:stretch>
            <a:fillRect/>
          </a:stretch>
        </p:blipFill>
        <p:spPr>
          <a:xfrm>
            <a:off x="10464807" y="6264981"/>
            <a:ext cx="1269993" cy="364591"/>
          </a:xfrm>
          <a:prstGeom prst="rect">
            <a:avLst/>
          </a:prstGeom>
        </p:spPr>
      </p:pic>
      <p:cxnSp>
        <p:nvCxnSpPr>
          <p:cNvPr id="5" name="Straight Connector 4">
            <a:extLst>
              <a:ext uri="{FF2B5EF4-FFF2-40B4-BE49-F238E27FC236}">
                <a16:creationId xmlns:a16="http://schemas.microsoft.com/office/drawing/2014/main" id="{80E61F28-C866-464D-A862-EC2653044EE8}"/>
              </a:ext>
            </a:extLst>
          </p:cNvPr>
          <p:cNvCxnSpPr/>
          <p:nvPr userDrawn="1"/>
        </p:nvCxnSpPr>
        <p:spPr>
          <a:xfrm>
            <a:off x="457200" y="6045946"/>
            <a:ext cx="11277600" cy="0"/>
          </a:xfrm>
          <a:prstGeom prst="line">
            <a:avLst/>
          </a:prstGeom>
          <a:ln w="6350" cmpd="sng">
            <a:solidFill>
              <a:srgbClr val="009FD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38684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6" r:id="rId12"/>
    <p:sldLayoutId id="2147483867" r:id="rId13"/>
    <p:sldLayoutId id="2147483868" r:id="rId14"/>
    <p:sldLayoutId id="2147483869" r:id="rId15"/>
    <p:sldLayoutId id="214748387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767D2C-9D49-4551-AB45-EE5080E6F9BC}"/>
              </a:ext>
            </a:extLst>
          </p:cNvPr>
          <p:cNvSpPr/>
          <p:nvPr/>
        </p:nvSpPr>
        <p:spPr>
          <a:xfrm>
            <a:off x="5410200" y="2692485"/>
            <a:ext cx="1371600" cy="359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6E3465BF-C331-4D76-A7F3-60E0FEE8648C}"/>
              </a:ext>
            </a:extLst>
          </p:cNvPr>
          <p:cNvSpPr>
            <a:spLocks noGrp="1"/>
          </p:cNvSpPr>
          <p:nvPr>
            <p:ph type="subTitle" idx="1"/>
          </p:nvPr>
        </p:nvSpPr>
        <p:spPr/>
        <p:txBody>
          <a:bodyPr/>
          <a:lstStyle/>
          <a:p>
            <a:r>
              <a:rPr lang="en-US" dirty="0"/>
              <a:t>John Pavlak</a:t>
            </a:r>
          </a:p>
        </p:txBody>
      </p:sp>
      <p:sp>
        <p:nvSpPr>
          <p:cNvPr id="2" name="Title 1">
            <a:extLst>
              <a:ext uri="{FF2B5EF4-FFF2-40B4-BE49-F238E27FC236}">
                <a16:creationId xmlns:a16="http://schemas.microsoft.com/office/drawing/2014/main" id="{E3C4FD61-57DB-4E65-809E-3855FF71A391}"/>
              </a:ext>
            </a:extLst>
          </p:cNvPr>
          <p:cNvSpPr>
            <a:spLocks noGrp="1"/>
          </p:cNvSpPr>
          <p:nvPr>
            <p:ph type="title"/>
          </p:nvPr>
        </p:nvSpPr>
        <p:spPr/>
        <p:txBody>
          <a:bodyPr/>
          <a:lstStyle/>
          <a:p>
            <a:r>
              <a:rPr lang="en-US">
                <a:latin typeface="Lucida Sans" panose="020B0602030504020204" pitchFamily="34" charset="0"/>
              </a:rPr>
              <a:t>Rules of Handicapping</a:t>
            </a:r>
          </a:p>
        </p:txBody>
      </p:sp>
    </p:spTree>
    <p:extLst>
      <p:ext uri="{BB962C8B-B14F-4D97-AF65-F5344CB8AC3E}">
        <p14:creationId xmlns:p14="http://schemas.microsoft.com/office/powerpoint/2010/main" val="279425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r>
              <a:rPr lang="en-US" dirty="0">
                <a:cs typeface="Arial"/>
              </a:rPr>
              <a:t>Maximum Handicap Index</a:t>
            </a:r>
            <a:endParaRPr lang="en-US" dirty="0"/>
          </a:p>
        </p:txBody>
      </p:sp>
      <p:pic>
        <p:nvPicPr>
          <p:cNvPr id="9" name="Picture 8">
            <a:extLst>
              <a:ext uri="{FF2B5EF4-FFF2-40B4-BE49-F238E27FC236}">
                <a16:creationId xmlns:a16="http://schemas.microsoft.com/office/drawing/2014/main" id="{3FA742DF-F00B-4136-83AF-C0075F1002D3}"/>
              </a:ext>
            </a:extLst>
          </p:cNvPr>
          <p:cNvPicPr>
            <a:picLocks noChangeAspect="1"/>
          </p:cNvPicPr>
          <p:nvPr/>
        </p:nvPicPr>
        <p:blipFill>
          <a:blip r:embed="rId3"/>
          <a:stretch>
            <a:fillRect/>
          </a:stretch>
        </p:blipFill>
        <p:spPr>
          <a:xfrm>
            <a:off x="6400800" y="2385259"/>
            <a:ext cx="5185417" cy="2464853"/>
          </a:xfrm>
          <a:prstGeom prst="rect">
            <a:avLst/>
          </a:prstGeom>
        </p:spPr>
      </p:pic>
      <p:sp>
        <p:nvSpPr>
          <p:cNvPr id="3" name="Rectangle 2">
            <a:extLst>
              <a:ext uri="{FF2B5EF4-FFF2-40B4-BE49-F238E27FC236}">
                <a16:creationId xmlns:a16="http://schemas.microsoft.com/office/drawing/2014/main" id="{2225EEDE-924D-4B56-8A41-BF88BFD6CEAC}"/>
              </a:ext>
            </a:extLst>
          </p:cNvPr>
          <p:cNvSpPr/>
          <p:nvPr/>
        </p:nvSpPr>
        <p:spPr>
          <a:xfrm>
            <a:off x="457202" y="2385259"/>
            <a:ext cx="5798456" cy="31547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This speaks to two key principles of the World Handicap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To be as inclusive and accessible as possible.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4572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To make it as easy as possible for golfers to obtain and maintain a Handicap Index.</a:t>
            </a:r>
          </a:p>
          <a:p>
            <a:pPr marR="0" lvl="0" algn="l" defTabSz="4572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Note--Clubs may limit the maximum Handicap Index for their events.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
        <p:nvSpPr>
          <p:cNvPr id="2" name="Rectangle 1">
            <a:extLst>
              <a:ext uri="{FF2B5EF4-FFF2-40B4-BE49-F238E27FC236}">
                <a16:creationId xmlns:a16="http://schemas.microsoft.com/office/drawing/2014/main" id="{4DA444D9-6385-485D-9D54-D74106C0BA81}"/>
              </a:ext>
            </a:extLst>
          </p:cNvPr>
          <p:cNvSpPr/>
          <p:nvPr/>
        </p:nvSpPr>
        <p:spPr>
          <a:xfrm>
            <a:off x="381000" y="1375219"/>
            <a:ext cx="10504714"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The maximum Handicap Index that can be allocated to a golfer is 54.0.</a:t>
            </a:r>
          </a:p>
        </p:txBody>
      </p:sp>
    </p:spTree>
    <p:extLst>
      <p:ext uri="{BB962C8B-B14F-4D97-AF65-F5344CB8AC3E}">
        <p14:creationId xmlns:p14="http://schemas.microsoft.com/office/powerpoint/2010/main" val="4683157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429CD83-F50B-4E07-87A4-B2B3013147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5627" y="938781"/>
            <a:ext cx="4425854" cy="4288539"/>
          </a:xfrm>
          <a:prstGeom prst="rect">
            <a:avLst/>
          </a:prstGeom>
        </p:spPr>
      </p:pic>
      <p:sp>
        <p:nvSpPr>
          <p:cNvPr id="12" name="Oval 11">
            <a:extLst>
              <a:ext uri="{FF2B5EF4-FFF2-40B4-BE49-F238E27FC236}">
                <a16:creationId xmlns:a16="http://schemas.microsoft.com/office/drawing/2014/main" id="{974723C5-841C-4732-85AD-A62959F73D71}"/>
              </a:ext>
            </a:extLst>
          </p:cNvPr>
          <p:cNvSpPr/>
          <p:nvPr/>
        </p:nvSpPr>
        <p:spPr>
          <a:xfrm>
            <a:off x="9628554" y="2393045"/>
            <a:ext cx="1649046" cy="1035955"/>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6">
            <a:extLst>
              <a:ext uri="{FF2B5EF4-FFF2-40B4-BE49-F238E27FC236}">
                <a16:creationId xmlns:a16="http://schemas.microsoft.com/office/drawing/2014/main" id="{76D18163-D822-4662-8BA8-522436F6B4EA}"/>
              </a:ext>
            </a:extLst>
          </p:cNvPr>
          <p:cNvSpPr>
            <a:spLocks noGrp="1"/>
          </p:cNvSpPr>
          <p:nvPr>
            <p:ph type="title"/>
          </p:nvPr>
        </p:nvSpPr>
        <p:spPr>
          <a:xfrm>
            <a:off x="0" y="7938"/>
            <a:ext cx="12192000" cy="914400"/>
          </a:xfrm>
        </p:spPr>
        <p:txBody>
          <a:bodyPr/>
          <a:lstStyle/>
          <a:p>
            <a:r>
              <a:rPr lang="en-US" dirty="0">
                <a:latin typeface="Lucida Sans"/>
              </a:rPr>
              <a:t>Course Handicap </a:t>
            </a:r>
          </a:p>
        </p:txBody>
      </p:sp>
      <p:sp>
        <p:nvSpPr>
          <p:cNvPr id="8" name="Rectangle 7">
            <a:extLst>
              <a:ext uri="{FF2B5EF4-FFF2-40B4-BE49-F238E27FC236}">
                <a16:creationId xmlns:a16="http://schemas.microsoft.com/office/drawing/2014/main" id="{79DB5916-7870-4E2A-A749-3580EF4477EC}"/>
              </a:ext>
            </a:extLst>
          </p:cNvPr>
          <p:cNvSpPr/>
          <p:nvPr/>
        </p:nvSpPr>
        <p:spPr>
          <a:xfrm>
            <a:off x="350519" y="1377382"/>
            <a:ext cx="7802880" cy="1015663"/>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Under the </a:t>
            </a:r>
            <a:r>
              <a:rPr kumimoji="0" lang="en-US" sz="2000" b="0" i="1" u="none" strike="noStrike" kern="1200" cap="none" spc="0" normalizeH="0" baseline="0" noProof="0" dirty="0">
                <a:ln>
                  <a:noFill/>
                </a:ln>
                <a:solidFill>
                  <a:prstClr val="black"/>
                </a:solidFill>
                <a:effectLst/>
                <a:uLnTx/>
                <a:uFillTx/>
                <a:latin typeface="Lucida Sans"/>
                <a:ea typeface="+mn-ea"/>
                <a:cs typeface="+mn-cs"/>
              </a:rPr>
              <a:t>Rules of Handicapping</a:t>
            </a:r>
            <a:r>
              <a:rPr kumimoji="0" lang="en-US" sz="2000" b="0" i="0" u="none" strike="noStrike" kern="1200" cap="none" spc="0" normalizeH="0" baseline="0" noProof="0" dirty="0">
                <a:ln>
                  <a:noFill/>
                </a:ln>
                <a:solidFill>
                  <a:prstClr val="black"/>
                </a:solidFill>
                <a:effectLst/>
                <a:uLnTx/>
                <a:uFillTx/>
                <a:latin typeface="Lucida Sans"/>
                <a:ea typeface="+mn-ea"/>
                <a:cs typeface="+mn-cs"/>
              </a:rPr>
              <a:t>, a Course Handicap will be the number of strokes a player receives to play down to the </a:t>
            </a:r>
            <a:r>
              <a:rPr kumimoji="0" lang="en-US" sz="2000" b="1" i="1" u="none" strike="noStrike" kern="1200" cap="none" spc="0" normalizeH="0" baseline="0" noProof="0" dirty="0">
                <a:ln>
                  <a:noFill/>
                </a:ln>
                <a:solidFill>
                  <a:srgbClr val="4472C4">
                    <a:lumMod val="75000"/>
                  </a:srgbClr>
                </a:solidFill>
                <a:effectLst/>
                <a:uLnTx/>
                <a:uFillTx/>
                <a:latin typeface="Lucida Sans"/>
                <a:ea typeface="+mn-ea"/>
                <a:cs typeface="+mn-cs"/>
              </a:rPr>
              <a:t>Par</a:t>
            </a:r>
            <a:r>
              <a:rPr kumimoji="0" lang="en-US" sz="2000" b="0" i="0" u="none" strike="noStrike" kern="1200" cap="none" spc="0" normalizeH="0" baseline="0" noProof="0" dirty="0">
                <a:ln>
                  <a:noFill/>
                </a:ln>
                <a:solidFill>
                  <a:prstClr val="black"/>
                </a:solidFill>
                <a:effectLst/>
                <a:uLnTx/>
                <a:uFillTx/>
                <a:latin typeface="Lucida Sans"/>
                <a:ea typeface="+mn-ea"/>
                <a:cs typeface="+mn-cs"/>
              </a:rPr>
              <a:t> of the tees being played. The formula is:</a:t>
            </a:r>
          </a:p>
        </p:txBody>
      </p:sp>
      <p:sp>
        <p:nvSpPr>
          <p:cNvPr id="9" name="Rectangle 8">
            <a:extLst>
              <a:ext uri="{FF2B5EF4-FFF2-40B4-BE49-F238E27FC236}">
                <a16:creationId xmlns:a16="http://schemas.microsoft.com/office/drawing/2014/main" id="{5C2D2CA4-ACC9-4B85-9801-218FF3B30598}"/>
              </a:ext>
            </a:extLst>
          </p:cNvPr>
          <p:cNvSpPr/>
          <p:nvPr/>
        </p:nvSpPr>
        <p:spPr>
          <a:xfrm>
            <a:off x="-356967" y="3309195"/>
            <a:ext cx="9176226"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Course Handicap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(Handicap Index x Slope Rating / 113) </a:t>
            </a:r>
            <a:r>
              <a:rPr kumimoji="0" lang="en-US" sz="2400" b="1" i="1" u="none" strike="noStrike" kern="1200" cap="none" spc="0" normalizeH="0" baseline="0" noProof="0" dirty="0">
                <a:ln>
                  <a:noFill/>
                </a:ln>
                <a:solidFill>
                  <a:srgbClr val="0070C0"/>
                </a:solidFill>
                <a:effectLst/>
                <a:uLnTx/>
                <a:uFillTx/>
                <a:latin typeface="Lucida Sans" panose="020B0602030504020204" pitchFamily="34" charset="0"/>
                <a:ea typeface="+mn-ea"/>
                <a:cs typeface="+mn-cs"/>
              </a:rPr>
              <a:t>+ </a:t>
            </a:r>
            <a:r>
              <a:rPr kumimoji="0" lang="en-US" sz="2400" b="1" i="1" u="none" strike="noStrike" kern="1200" cap="none" spc="0" normalizeH="0" baseline="0" noProof="0" dirty="0">
                <a:ln>
                  <a:noFill/>
                </a:ln>
                <a:solidFill>
                  <a:srgbClr val="FF0000"/>
                </a:solidFill>
                <a:effectLst/>
                <a:uLnTx/>
                <a:uFillTx/>
                <a:latin typeface="Lucida Sans" panose="020B0602030504020204" pitchFamily="34" charset="0"/>
                <a:ea typeface="+mn-ea"/>
                <a:cs typeface="+mn-cs"/>
              </a:rPr>
              <a:t>(CR – PAR)</a:t>
            </a:r>
          </a:p>
        </p:txBody>
      </p:sp>
      <p:sp>
        <p:nvSpPr>
          <p:cNvPr id="11" name="TextBox 10">
            <a:extLst>
              <a:ext uri="{FF2B5EF4-FFF2-40B4-BE49-F238E27FC236}">
                <a16:creationId xmlns:a16="http://schemas.microsoft.com/office/drawing/2014/main" id="{B2309133-1525-4809-9B58-7712E7907081}"/>
              </a:ext>
            </a:extLst>
          </p:cNvPr>
          <p:cNvSpPr txBox="1"/>
          <p:nvPr/>
        </p:nvSpPr>
        <p:spPr>
          <a:xfrm>
            <a:off x="9771988" y="2215297"/>
            <a:ext cx="2069492"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a:ln>
                  <a:noFill/>
                </a:ln>
                <a:solidFill>
                  <a:prstClr val="white"/>
                </a:solidFill>
                <a:effectLst/>
                <a:uLnTx/>
                <a:uFillTx/>
                <a:latin typeface="Lucida Sans" panose="020B0602030504020204" pitchFamily="34" charset="0"/>
                <a:ea typeface="+mn-ea"/>
                <a:cs typeface="Arial" panose="020B0604020202020204" pitchFamily="34" charset="0"/>
              </a:rPr>
              <a:t>15</a:t>
            </a:r>
          </a:p>
        </p:txBody>
      </p:sp>
    </p:spTree>
    <p:extLst>
      <p:ext uri="{BB962C8B-B14F-4D97-AF65-F5344CB8AC3E}">
        <p14:creationId xmlns:p14="http://schemas.microsoft.com/office/powerpoint/2010/main" val="3147485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2AE34D6-C1EA-47AF-8685-F8E2268570EF}"/>
              </a:ext>
            </a:extLst>
          </p:cNvPr>
          <p:cNvGraphicFramePr>
            <a:graphicFrameLocks noGrp="1"/>
          </p:cNvGraphicFramePr>
          <p:nvPr>
            <p:ph idx="1"/>
            <p:extLst>
              <p:ext uri="{D42A27DB-BD31-4B8C-83A1-F6EECF244321}">
                <p14:modId xmlns:p14="http://schemas.microsoft.com/office/powerpoint/2010/main" val="3442420006"/>
              </p:ext>
            </p:extLst>
          </p:nvPr>
        </p:nvGraphicFramePr>
        <p:xfrm>
          <a:off x="463550" y="1645920"/>
          <a:ext cx="5120640" cy="3847745"/>
        </p:xfrm>
        <a:graphic>
          <a:graphicData uri="http://schemas.openxmlformats.org/drawingml/2006/table">
            <a:tbl>
              <a:tblPr firstRow="1" bandRow="1">
                <a:tableStyleId>{5C22544A-7EE6-4342-B048-85BDC9FD1C3A}</a:tableStyleId>
              </a:tblPr>
              <a:tblGrid>
                <a:gridCol w="2007511">
                  <a:extLst>
                    <a:ext uri="{9D8B030D-6E8A-4147-A177-3AD203B41FA5}">
                      <a16:colId xmlns:a16="http://schemas.microsoft.com/office/drawing/2014/main" val="3011288070"/>
                    </a:ext>
                  </a:extLst>
                </a:gridCol>
                <a:gridCol w="1041893">
                  <a:extLst>
                    <a:ext uri="{9D8B030D-6E8A-4147-A177-3AD203B41FA5}">
                      <a16:colId xmlns:a16="http://schemas.microsoft.com/office/drawing/2014/main" val="99778121"/>
                    </a:ext>
                  </a:extLst>
                </a:gridCol>
                <a:gridCol w="916365">
                  <a:extLst>
                    <a:ext uri="{9D8B030D-6E8A-4147-A177-3AD203B41FA5}">
                      <a16:colId xmlns:a16="http://schemas.microsoft.com/office/drawing/2014/main" val="1601298504"/>
                    </a:ext>
                  </a:extLst>
                </a:gridCol>
                <a:gridCol w="1154871">
                  <a:extLst>
                    <a:ext uri="{9D8B030D-6E8A-4147-A177-3AD203B41FA5}">
                      <a16:colId xmlns:a16="http://schemas.microsoft.com/office/drawing/2014/main" val="3131636093"/>
                    </a:ext>
                  </a:extLst>
                </a:gridCol>
              </a:tblGrid>
              <a:tr h="769549">
                <a:tc>
                  <a:txBody>
                    <a:bodyPr/>
                    <a:lstStyle/>
                    <a:p>
                      <a:endParaRPr lang="en-US" sz="2000" dirty="0"/>
                    </a:p>
                  </a:txBody>
                  <a:tcPr marL="96615" marR="96615" marT="46554" marB="46554" anchor="ctr"/>
                </a:tc>
                <a:tc>
                  <a:txBody>
                    <a:bodyPr/>
                    <a:lstStyle/>
                    <a:p>
                      <a:pPr algn="ctr"/>
                      <a:r>
                        <a:rPr lang="en-US" sz="2000" dirty="0"/>
                        <a:t>C.R.</a:t>
                      </a:r>
                    </a:p>
                  </a:txBody>
                  <a:tcPr marL="96615" marR="96615" marT="46554" marB="46554" anchor="ctr"/>
                </a:tc>
                <a:tc>
                  <a:txBody>
                    <a:bodyPr/>
                    <a:lstStyle/>
                    <a:p>
                      <a:pPr algn="ctr"/>
                      <a:r>
                        <a:rPr lang="en-US" sz="2000" dirty="0"/>
                        <a:t>Par</a:t>
                      </a:r>
                    </a:p>
                  </a:txBody>
                  <a:tcPr marL="96615" marR="96615" marT="46554" marB="46554" anchor="ctr"/>
                </a:tc>
                <a:tc>
                  <a:txBody>
                    <a:bodyPr/>
                    <a:lstStyle/>
                    <a:p>
                      <a:pPr algn="ctr"/>
                      <a:r>
                        <a:rPr lang="en-US" sz="2000" dirty="0">
                          <a:solidFill>
                            <a:schemeClr val="bg1"/>
                          </a:solidFill>
                        </a:rPr>
                        <a:t>(CR–Par)</a:t>
                      </a:r>
                    </a:p>
                  </a:txBody>
                  <a:tcPr marL="96615" marR="96615" marT="46554" marB="46554" anchor="ctr"/>
                </a:tc>
                <a:extLst>
                  <a:ext uri="{0D108BD9-81ED-4DB2-BD59-A6C34878D82A}">
                    <a16:rowId xmlns:a16="http://schemas.microsoft.com/office/drawing/2014/main" val="906337356"/>
                  </a:ext>
                </a:extLst>
              </a:tr>
              <a:tr h="769549">
                <a:tc>
                  <a:txBody>
                    <a:bodyPr/>
                    <a:lstStyle/>
                    <a:p>
                      <a:pPr algn="ctr"/>
                      <a:r>
                        <a:rPr lang="en-US" sz="2000" b="1" dirty="0">
                          <a:latin typeface="Lucida Sans" panose="020B0602030504020204" pitchFamily="34" charset="0"/>
                        </a:rPr>
                        <a:t>White</a:t>
                      </a:r>
                    </a:p>
                  </a:txBody>
                  <a:tcPr marL="96615" marR="96615" marT="46554" marB="46554" anchor="ctr"/>
                </a:tc>
                <a:tc>
                  <a:txBody>
                    <a:bodyPr/>
                    <a:lstStyle/>
                    <a:p>
                      <a:pPr algn="ctr"/>
                      <a:r>
                        <a:rPr lang="en-US" sz="2000" b="1" dirty="0">
                          <a:latin typeface="Lucida Sans" panose="020B0602030504020204" pitchFamily="34" charset="0"/>
                        </a:rPr>
                        <a:t>68.8</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-3</a:t>
                      </a:r>
                    </a:p>
                  </a:txBody>
                  <a:tcPr marL="96615" marR="96615" marT="46554" marB="46554" anchor="ctr"/>
                </a:tc>
                <a:extLst>
                  <a:ext uri="{0D108BD9-81ED-4DB2-BD59-A6C34878D82A}">
                    <a16:rowId xmlns:a16="http://schemas.microsoft.com/office/drawing/2014/main" val="872571826"/>
                  </a:ext>
                </a:extLst>
              </a:tr>
              <a:tr h="769549">
                <a:tc>
                  <a:txBody>
                    <a:bodyPr/>
                    <a:lstStyle/>
                    <a:p>
                      <a:pPr algn="ctr"/>
                      <a:r>
                        <a:rPr lang="en-US" sz="2000" b="1" dirty="0">
                          <a:latin typeface="Lucida Sans" panose="020B0602030504020204" pitchFamily="34" charset="0"/>
                        </a:rPr>
                        <a:t>White/Yellow</a:t>
                      </a:r>
                    </a:p>
                  </a:txBody>
                  <a:tcPr marL="96615" marR="96615" marT="46554" marB="46554" anchor="ctr"/>
                </a:tc>
                <a:tc>
                  <a:txBody>
                    <a:bodyPr/>
                    <a:lstStyle/>
                    <a:p>
                      <a:pPr algn="ctr"/>
                      <a:r>
                        <a:rPr lang="en-US" sz="2000" b="1" dirty="0">
                          <a:latin typeface="Lucida Sans" panose="020B0602030504020204" pitchFamily="34" charset="0"/>
                        </a:rPr>
                        <a:t>67.9</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-4</a:t>
                      </a:r>
                    </a:p>
                  </a:txBody>
                  <a:tcPr marL="96615" marR="96615" marT="46554" marB="46554" anchor="ctr"/>
                </a:tc>
                <a:extLst>
                  <a:ext uri="{0D108BD9-81ED-4DB2-BD59-A6C34878D82A}">
                    <a16:rowId xmlns:a16="http://schemas.microsoft.com/office/drawing/2014/main" val="4040694206"/>
                  </a:ext>
                </a:extLst>
              </a:tr>
              <a:tr h="769549">
                <a:tc>
                  <a:txBody>
                    <a:bodyPr/>
                    <a:lstStyle/>
                    <a:p>
                      <a:pPr algn="ctr"/>
                      <a:r>
                        <a:rPr lang="en-US" sz="2000" b="1" dirty="0">
                          <a:latin typeface="Lucida Sans" panose="020B0602030504020204" pitchFamily="34" charset="0"/>
                        </a:rPr>
                        <a:t>Yellow</a:t>
                      </a:r>
                    </a:p>
                  </a:txBody>
                  <a:tcPr marL="96615" marR="96615" marT="46554" marB="46554" anchor="ctr"/>
                </a:tc>
                <a:tc>
                  <a:txBody>
                    <a:bodyPr/>
                    <a:lstStyle/>
                    <a:p>
                      <a:pPr algn="ctr"/>
                      <a:r>
                        <a:rPr lang="en-US" sz="2000" b="1" dirty="0">
                          <a:latin typeface="Lucida Sans" panose="020B0602030504020204" pitchFamily="34" charset="0"/>
                        </a:rPr>
                        <a:t>66.6</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-5</a:t>
                      </a:r>
                    </a:p>
                  </a:txBody>
                  <a:tcPr marL="96615" marR="96615" marT="46554" marB="46554" anchor="ctr"/>
                </a:tc>
                <a:extLst>
                  <a:ext uri="{0D108BD9-81ED-4DB2-BD59-A6C34878D82A}">
                    <a16:rowId xmlns:a16="http://schemas.microsoft.com/office/drawing/2014/main" val="3848701889"/>
                  </a:ext>
                </a:extLst>
              </a:tr>
              <a:tr h="769549">
                <a:tc>
                  <a:txBody>
                    <a:bodyPr/>
                    <a:lstStyle/>
                    <a:p>
                      <a:pPr algn="ctr"/>
                      <a:r>
                        <a:rPr lang="en-US" sz="2000" b="1" dirty="0">
                          <a:latin typeface="Lucida Sans" panose="020B0602030504020204" pitchFamily="34" charset="0"/>
                        </a:rPr>
                        <a:t>Red</a:t>
                      </a:r>
                    </a:p>
                  </a:txBody>
                  <a:tcPr marL="96615" marR="96615" marT="46554" marB="46554" anchor="ctr"/>
                </a:tc>
                <a:tc>
                  <a:txBody>
                    <a:bodyPr/>
                    <a:lstStyle/>
                    <a:p>
                      <a:pPr algn="ctr"/>
                      <a:r>
                        <a:rPr lang="en-US" sz="2000" b="1" dirty="0">
                          <a:latin typeface="Lucida Sans" panose="020B0602030504020204" pitchFamily="34" charset="0"/>
                        </a:rPr>
                        <a:t>64.7</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-7</a:t>
                      </a:r>
                    </a:p>
                  </a:txBody>
                  <a:tcPr marL="96615" marR="96615" marT="46554" marB="46554" anchor="ctr"/>
                </a:tc>
                <a:extLst>
                  <a:ext uri="{0D108BD9-81ED-4DB2-BD59-A6C34878D82A}">
                    <a16:rowId xmlns:a16="http://schemas.microsoft.com/office/drawing/2014/main" val="1906863718"/>
                  </a:ext>
                </a:extLst>
              </a:tr>
            </a:tbl>
          </a:graphicData>
        </a:graphic>
      </p:graphicFrame>
      <p:sp>
        <p:nvSpPr>
          <p:cNvPr id="4" name="Title 3">
            <a:extLst>
              <a:ext uri="{FF2B5EF4-FFF2-40B4-BE49-F238E27FC236}">
                <a16:creationId xmlns:a16="http://schemas.microsoft.com/office/drawing/2014/main" id="{04087B44-BD7D-429A-B265-E58444AB33FF}"/>
              </a:ext>
            </a:extLst>
          </p:cNvPr>
          <p:cNvSpPr>
            <a:spLocks noGrp="1"/>
          </p:cNvSpPr>
          <p:nvPr>
            <p:ph type="title"/>
          </p:nvPr>
        </p:nvSpPr>
        <p:spPr/>
        <p:txBody>
          <a:bodyPr/>
          <a:lstStyle/>
          <a:p>
            <a:r>
              <a:rPr lang="en-US" dirty="0"/>
              <a:t>+ (C.R – Par) Adjustment  -- </a:t>
            </a:r>
            <a:r>
              <a:rPr lang="en-US" dirty="0">
                <a:solidFill>
                  <a:srgbClr val="FF0000"/>
                </a:solidFill>
              </a:rPr>
              <a:t>SaddleBrooke/Tucson Course</a:t>
            </a:r>
          </a:p>
        </p:txBody>
      </p:sp>
      <p:sp>
        <p:nvSpPr>
          <p:cNvPr id="9" name="TextBox 8">
            <a:extLst>
              <a:ext uri="{FF2B5EF4-FFF2-40B4-BE49-F238E27FC236}">
                <a16:creationId xmlns:a16="http://schemas.microsoft.com/office/drawing/2014/main" id="{1BD97D35-7978-4DE2-BDB7-C8B2C4F6ED97}"/>
              </a:ext>
            </a:extLst>
          </p:cNvPr>
          <p:cNvSpPr txBox="1"/>
          <p:nvPr/>
        </p:nvSpPr>
        <p:spPr>
          <a:xfrm>
            <a:off x="1333500" y="914400"/>
            <a:ext cx="3724275" cy="461665"/>
          </a:xfrm>
          <a:prstGeom prst="rect">
            <a:avLst/>
          </a:prstGeom>
          <a:noFill/>
        </p:spPr>
        <p:txBody>
          <a:bodyPr wrap="square" rtlCol="0">
            <a:spAutoFit/>
          </a:bodyPr>
          <a:lstStyle/>
          <a:p>
            <a:pPr algn="ctr"/>
            <a:r>
              <a:rPr lang="en-US" sz="2400" b="1" dirty="0">
                <a:solidFill>
                  <a:srgbClr val="004987"/>
                </a:solidFill>
                <a:latin typeface="Lucida Sans" panose="020B0602030504020204" pitchFamily="34" charset="0"/>
              </a:rPr>
              <a:t>Men’s Tees</a:t>
            </a:r>
          </a:p>
        </p:txBody>
      </p:sp>
      <p:sp>
        <p:nvSpPr>
          <p:cNvPr id="10" name="TextBox 9">
            <a:extLst>
              <a:ext uri="{FF2B5EF4-FFF2-40B4-BE49-F238E27FC236}">
                <a16:creationId xmlns:a16="http://schemas.microsoft.com/office/drawing/2014/main" id="{B3292573-5C8D-4FD8-B5AA-5BB1DA5E19A5}"/>
              </a:ext>
            </a:extLst>
          </p:cNvPr>
          <p:cNvSpPr txBox="1"/>
          <p:nvPr/>
        </p:nvSpPr>
        <p:spPr>
          <a:xfrm>
            <a:off x="6766560" y="914400"/>
            <a:ext cx="4389120" cy="461665"/>
          </a:xfrm>
          <a:prstGeom prst="rect">
            <a:avLst/>
          </a:prstGeom>
          <a:noFill/>
        </p:spPr>
        <p:txBody>
          <a:bodyPr wrap="square" rtlCol="0">
            <a:spAutoFit/>
          </a:bodyPr>
          <a:lstStyle/>
          <a:p>
            <a:pPr algn="ctr"/>
            <a:r>
              <a:rPr lang="en-US" sz="2400" b="1" dirty="0">
                <a:solidFill>
                  <a:srgbClr val="004987"/>
                </a:solidFill>
                <a:latin typeface="Lucida Sans" panose="020B0602030504020204" pitchFamily="34" charset="0"/>
              </a:rPr>
              <a:t>Women’s Tees</a:t>
            </a:r>
          </a:p>
        </p:txBody>
      </p:sp>
      <p:graphicFrame>
        <p:nvGraphicFramePr>
          <p:cNvPr id="16" name="Table 16">
            <a:extLst>
              <a:ext uri="{FF2B5EF4-FFF2-40B4-BE49-F238E27FC236}">
                <a16:creationId xmlns:a16="http://schemas.microsoft.com/office/drawing/2014/main" id="{AEFF7C92-87D6-437B-A3A4-3B69020E646C}"/>
              </a:ext>
            </a:extLst>
          </p:cNvPr>
          <p:cNvGraphicFramePr>
            <a:graphicFrameLocks noGrp="1"/>
          </p:cNvGraphicFramePr>
          <p:nvPr>
            <p:ph idx="16"/>
            <p:extLst>
              <p:ext uri="{D42A27DB-BD31-4B8C-83A1-F6EECF244321}">
                <p14:modId xmlns:p14="http://schemas.microsoft.com/office/powerpoint/2010/main" val="862713775"/>
              </p:ext>
            </p:extLst>
          </p:nvPr>
        </p:nvGraphicFramePr>
        <p:xfrm>
          <a:off x="6499952" y="1645920"/>
          <a:ext cx="5120640" cy="2768612"/>
        </p:xfrm>
        <a:graphic>
          <a:graphicData uri="http://schemas.openxmlformats.org/drawingml/2006/table">
            <a:tbl>
              <a:tblPr firstRow="1" bandRow="1">
                <a:tableStyleId>{21E4AEA4-8DFA-4A89-87EB-49C32662AFE0}</a:tableStyleId>
              </a:tblPr>
              <a:tblGrid>
                <a:gridCol w="1280160">
                  <a:extLst>
                    <a:ext uri="{9D8B030D-6E8A-4147-A177-3AD203B41FA5}">
                      <a16:colId xmlns:a16="http://schemas.microsoft.com/office/drawing/2014/main" val="2979990905"/>
                    </a:ext>
                  </a:extLst>
                </a:gridCol>
                <a:gridCol w="1280160">
                  <a:extLst>
                    <a:ext uri="{9D8B030D-6E8A-4147-A177-3AD203B41FA5}">
                      <a16:colId xmlns:a16="http://schemas.microsoft.com/office/drawing/2014/main" val="1392661098"/>
                    </a:ext>
                  </a:extLst>
                </a:gridCol>
                <a:gridCol w="1280160">
                  <a:extLst>
                    <a:ext uri="{9D8B030D-6E8A-4147-A177-3AD203B41FA5}">
                      <a16:colId xmlns:a16="http://schemas.microsoft.com/office/drawing/2014/main" val="4193886899"/>
                    </a:ext>
                  </a:extLst>
                </a:gridCol>
                <a:gridCol w="1280160">
                  <a:extLst>
                    <a:ext uri="{9D8B030D-6E8A-4147-A177-3AD203B41FA5}">
                      <a16:colId xmlns:a16="http://schemas.microsoft.com/office/drawing/2014/main" val="991347618"/>
                    </a:ext>
                  </a:extLst>
                </a:gridCol>
              </a:tblGrid>
              <a:tr h="692153">
                <a:tc>
                  <a:txBody>
                    <a:bodyPr/>
                    <a:lstStyle/>
                    <a:p>
                      <a:endParaRPr lang="en-US" sz="2000" dirty="0"/>
                    </a:p>
                  </a:txBody>
                  <a:tcPr marL="92927" marR="92927" marT="44776" marB="44776" anchor="ctr"/>
                </a:tc>
                <a:tc>
                  <a:txBody>
                    <a:bodyPr/>
                    <a:lstStyle/>
                    <a:p>
                      <a:pPr algn="ctr"/>
                      <a:r>
                        <a:rPr lang="en-US" sz="2000" dirty="0"/>
                        <a:t>C.R.</a:t>
                      </a:r>
                    </a:p>
                  </a:txBody>
                  <a:tcPr marL="92927" marR="92927" marT="44776" marB="44776" anchor="ctr"/>
                </a:tc>
                <a:tc>
                  <a:txBody>
                    <a:bodyPr/>
                    <a:lstStyle/>
                    <a:p>
                      <a:pPr algn="ctr"/>
                      <a:r>
                        <a:rPr lang="en-US" sz="2000" dirty="0"/>
                        <a:t>Par</a:t>
                      </a:r>
                    </a:p>
                  </a:txBody>
                  <a:tcPr marL="92927" marR="92927" marT="44776" marB="44776" anchor="ctr"/>
                </a:tc>
                <a:tc>
                  <a:txBody>
                    <a:bodyPr/>
                    <a:lstStyle/>
                    <a:p>
                      <a:pPr algn="ctr"/>
                      <a:r>
                        <a:rPr lang="en-US" sz="2000" dirty="0"/>
                        <a:t>(CR–Par)</a:t>
                      </a:r>
                      <a:endParaRPr lang="en-US" sz="2000" dirty="0">
                        <a:solidFill>
                          <a:schemeClr val="bg1"/>
                        </a:solidFill>
                      </a:endParaRPr>
                    </a:p>
                  </a:txBody>
                  <a:tcPr marL="92927" marR="92927" marT="44776" marB="44776" anchor="ctr"/>
                </a:tc>
                <a:extLst>
                  <a:ext uri="{0D108BD9-81ED-4DB2-BD59-A6C34878D82A}">
                    <a16:rowId xmlns:a16="http://schemas.microsoft.com/office/drawing/2014/main" val="2815116479"/>
                  </a:ext>
                </a:extLst>
              </a:tr>
              <a:tr h="692153">
                <a:tc>
                  <a:txBody>
                    <a:bodyPr/>
                    <a:lstStyle/>
                    <a:p>
                      <a:pPr algn="ctr"/>
                      <a:r>
                        <a:rPr lang="en-US" sz="2000" b="1" dirty="0"/>
                        <a:t>Red</a:t>
                      </a:r>
                    </a:p>
                  </a:txBody>
                  <a:tcPr marL="92927" marR="92927" marT="44776" marB="44776" anchor="ctr"/>
                </a:tc>
                <a:tc>
                  <a:txBody>
                    <a:bodyPr/>
                    <a:lstStyle/>
                    <a:p>
                      <a:pPr algn="ctr"/>
                      <a:r>
                        <a:rPr lang="en-US" sz="2000" b="1" dirty="0"/>
                        <a:t>69.2</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-3</a:t>
                      </a:r>
                    </a:p>
                  </a:txBody>
                  <a:tcPr marL="92927" marR="92927" marT="44776" marB="44776" anchor="ctr"/>
                </a:tc>
                <a:extLst>
                  <a:ext uri="{0D108BD9-81ED-4DB2-BD59-A6C34878D82A}">
                    <a16:rowId xmlns:a16="http://schemas.microsoft.com/office/drawing/2014/main" val="1166636297"/>
                  </a:ext>
                </a:extLst>
              </a:tr>
              <a:tr h="692153">
                <a:tc>
                  <a:txBody>
                    <a:bodyPr/>
                    <a:lstStyle/>
                    <a:p>
                      <a:pPr algn="ctr"/>
                      <a:r>
                        <a:rPr lang="en-US" sz="2000" b="1" dirty="0"/>
                        <a:t>Red/Aqua</a:t>
                      </a:r>
                    </a:p>
                  </a:txBody>
                  <a:tcPr marL="92927" marR="92927" marT="44776" marB="44776" anchor="ctr"/>
                </a:tc>
                <a:tc>
                  <a:txBody>
                    <a:bodyPr/>
                    <a:lstStyle/>
                    <a:p>
                      <a:pPr algn="ctr"/>
                      <a:r>
                        <a:rPr lang="en-US" sz="2000" b="1" dirty="0"/>
                        <a:t>66.9</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-5</a:t>
                      </a:r>
                    </a:p>
                  </a:txBody>
                  <a:tcPr marL="92927" marR="92927" marT="44776" marB="44776" anchor="ctr"/>
                </a:tc>
                <a:extLst>
                  <a:ext uri="{0D108BD9-81ED-4DB2-BD59-A6C34878D82A}">
                    <a16:rowId xmlns:a16="http://schemas.microsoft.com/office/drawing/2014/main" val="1450829346"/>
                  </a:ext>
                </a:extLst>
              </a:tr>
              <a:tr h="692153">
                <a:tc>
                  <a:txBody>
                    <a:bodyPr/>
                    <a:lstStyle/>
                    <a:p>
                      <a:pPr algn="ctr"/>
                      <a:r>
                        <a:rPr lang="en-US" sz="2000" b="1" dirty="0"/>
                        <a:t>Aqua</a:t>
                      </a:r>
                    </a:p>
                  </a:txBody>
                  <a:tcPr marL="92927" marR="92927" marT="44776" marB="44776" anchor="ctr"/>
                </a:tc>
                <a:tc>
                  <a:txBody>
                    <a:bodyPr/>
                    <a:lstStyle/>
                    <a:p>
                      <a:pPr algn="ctr"/>
                      <a:r>
                        <a:rPr lang="en-US" sz="2000" b="1" dirty="0"/>
                        <a:t>64.4</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-8</a:t>
                      </a:r>
                    </a:p>
                  </a:txBody>
                  <a:tcPr marL="92927" marR="92927" marT="44776" marB="44776" anchor="ctr"/>
                </a:tc>
                <a:extLst>
                  <a:ext uri="{0D108BD9-81ED-4DB2-BD59-A6C34878D82A}">
                    <a16:rowId xmlns:a16="http://schemas.microsoft.com/office/drawing/2014/main" val="2387244735"/>
                  </a:ext>
                </a:extLst>
              </a:tr>
            </a:tbl>
          </a:graphicData>
        </a:graphic>
      </p:graphicFrame>
    </p:spTree>
    <p:extLst>
      <p:ext uri="{BB962C8B-B14F-4D97-AF65-F5344CB8AC3E}">
        <p14:creationId xmlns:p14="http://schemas.microsoft.com/office/powerpoint/2010/main" val="205138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DBFD7F-22BD-48FC-AB54-5F7F29460BDA}"/>
              </a:ext>
            </a:extLst>
          </p:cNvPr>
          <p:cNvSpPr>
            <a:spLocks noGrp="1"/>
          </p:cNvSpPr>
          <p:nvPr>
            <p:ph type="title"/>
          </p:nvPr>
        </p:nvSpPr>
        <p:spPr>
          <a:xfrm>
            <a:off x="0" y="8692"/>
            <a:ext cx="12192000" cy="1060086"/>
          </a:xfrm>
        </p:spPr>
        <p:txBody>
          <a:bodyPr/>
          <a:lstStyle/>
          <a:p>
            <a:r>
              <a:rPr lang="en-US" dirty="0"/>
              <a:t>Course Handicap -- Examples</a:t>
            </a:r>
          </a:p>
        </p:txBody>
      </p:sp>
      <p:sp>
        <p:nvSpPr>
          <p:cNvPr id="7" name="Content Placeholder 6">
            <a:extLst>
              <a:ext uri="{FF2B5EF4-FFF2-40B4-BE49-F238E27FC236}">
                <a16:creationId xmlns:a16="http://schemas.microsoft.com/office/drawing/2014/main" id="{37F097DE-C866-4748-A2D2-F67E7360BAD9}"/>
              </a:ext>
            </a:extLst>
          </p:cNvPr>
          <p:cNvSpPr>
            <a:spLocks noGrp="1"/>
          </p:cNvSpPr>
          <p:nvPr>
            <p:ph idx="1"/>
          </p:nvPr>
        </p:nvSpPr>
        <p:spPr>
          <a:xfrm>
            <a:off x="463627" y="1188720"/>
            <a:ext cx="10586291" cy="5051092"/>
          </a:xfrm>
        </p:spPr>
        <p:txBody>
          <a:bodyPr/>
          <a:lstStyle/>
          <a:p>
            <a:r>
              <a:rPr lang="en-US" sz="2400" b="1" dirty="0"/>
              <a:t>New Course Handicap (WHS)</a:t>
            </a:r>
            <a:r>
              <a:rPr lang="en-US" sz="2400" dirty="0"/>
              <a:t> = Current CH + </a:t>
            </a:r>
            <a:r>
              <a:rPr lang="en-US" sz="2400" dirty="0">
                <a:solidFill>
                  <a:srgbClr val="FF0000"/>
                </a:solidFill>
              </a:rPr>
              <a:t>(C.R. – Par)</a:t>
            </a:r>
          </a:p>
          <a:p>
            <a:endParaRPr lang="en-US" sz="2400" dirty="0">
              <a:solidFill>
                <a:srgbClr val="FF0000"/>
              </a:solidFill>
            </a:endParaRPr>
          </a:p>
          <a:p>
            <a:pPr defTabSz="548640"/>
            <a:r>
              <a:rPr lang="en-US" sz="2400" dirty="0">
                <a:solidFill>
                  <a:schemeClr val="tx1"/>
                </a:solidFill>
              </a:rPr>
              <a:t>1.	If Current CH is </a:t>
            </a:r>
            <a:r>
              <a:rPr lang="en-US" sz="2400" dirty="0">
                <a:solidFill>
                  <a:srgbClr val="00B050"/>
                </a:solidFill>
              </a:rPr>
              <a:t>10</a:t>
            </a:r>
            <a:r>
              <a:rPr lang="en-US" sz="2400" dirty="0">
                <a:solidFill>
                  <a:schemeClr val="tx1"/>
                </a:solidFill>
              </a:rPr>
              <a:t> &amp; playing from M White or W. Red,</a:t>
            </a:r>
          </a:p>
          <a:p>
            <a:pPr defTabSz="548640">
              <a:spcAft>
                <a:spcPts val="1800"/>
              </a:spcAft>
            </a:pPr>
            <a:r>
              <a:rPr lang="en-US" sz="2400" dirty="0">
                <a:solidFill>
                  <a:srgbClr val="002060"/>
                </a:solidFill>
              </a:rPr>
              <a:t>		</a:t>
            </a:r>
            <a:r>
              <a:rPr lang="en-US" sz="2400" dirty="0">
                <a:solidFill>
                  <a:schemeClr val="tx1"/>
                </a:solidFill>
              </a:rPr>
              <a:t>(C.R. – Par) is</a:t>
            </a:r>
            <a:r>
              <a:rPr lang="en-US" sz="2400" dirty="0">
                <a:solidFill>
                  <a:srgbClr val="002060"/>
                </a:solidFill>
              </a:rPr>
              <a:t> </a:t>
            </a:r>
            <a:r>
              <a:rPr lang="en-US" sz="2400" dirty="0">
                <a:solidFill>
                  <a:srgbClr val="FF0000"/>
                </a:solidFill>
              </a:rPr>
              <a:t>-3</a:t>
            </a:r>
            <a:r>
              <a:rPr lang="en-US" sz="2400" dirty="0">
                <a:solidFill>
                  <a:srgbClr val="002060"/>
                </a:solidFill>
              </a:rPr>
              <a:t> </a:t>
            </a:r>
            <a:r>
              <a:rPr lang="en-US" sz="2400" dirty="0">
                <a:solidFill>
                  <a:schemeClr val="tx1"/>
                </a:solidFill>
              </a:rPr>
              <a:t>and New CH = </a:t>
            </a:r>
            <a:r>
              <a:rPr lang="en-US" sz="2400" b="1" dirty="0">
                <a:solidFill>
                  <a:srgbClr val="C00000"/>
                </a:solidFill>
              </a:rPr>
              <a:t>7</a:t>
            </a:r>
          </a:p>
          <a:p>
            <a:pPr defTabSz="548640"/>
            <a:r>
              <a:rPr lang="en-US" sz="2400" dirty="0">
                <a:solidFill>
                  <a:schemeClr val="tx1"/>
                </a:solidFill>
              </a:rPr>
              <a:t>2.	If Current CH is </a:t>
            </a:r>
            <a:r>
              <a:rPr lang="en-US" sz="2400" dirty="0">
                <a:solidFill>
                  <a:srgbClr val="00B050"/>
                </a:solidFill>
              </a:rPr>
              <a:t>15</a:t>
            </a:r>
            <a:r>
              <a:rPr lang="en-US" sz="2400" dirty="0">
                <a:solidFill>
                  <a:schemeClr val="tx1"/>
                </a:solidFill>
              </a:rPr>
              <a:t> &amp; playing from M White/Yellow, </a:t>
            </a:r>
          </a:p>
          <a:p>
            <a:pPr defTabSz="548640">
              <a:spcAft>
                <a:spcPts val="1800"/>
              </a:spcAft>
            </a:pPr>
            <a:r>
              <a:rPr lang="en-US" sz="2400" dirty="0">
                <a:solidFill>
                  <a:schemeClr val="tx1"/>
                </a:solidFill>
              </a:rPr>
              <a:t>		(C.R. – Par) is </a:t>
            </a:r>
            <a:r>
              <a:rPr lang="en-US" sz="2400" dirty="0">
                <a:solidFill>
                  <a:srgbClr val="FF0000"/>
                </a:solidFill>
              </a:rPr>
              <a:t>-4 </a:t>
            </a:r>
            <a:r>
              <a:rPr lang="en-US" sz="2400" dirty="0">
                <a:solidFill>
                  <a:schemeClr val="tx1"/>
                </a:solidFill>
              </a:rPr>
              <a:t>and New CH = </a:t>
            </a:r>
            <a:r>
              <a:rPr lang="en-US" sz="2400" b="1" dirty="0">
                <a:solidFill>
                  <a:srgbClr val="C00000"/>
                </a:solidFill>
              </a:rPr>
              <a:t>11</a:t>
            </a:r>
          </a:p>
          <a:p>
            <a:pPr marL="0" lvl="3" indent="-457200" defTabSz="548640">
              <a:spcAft>
                <a:spcPts val="1800"/>
              </a:spcAft>
              <a:buAutoNum type="arabicPeriod" startAt="3"/>
            </a:pPr>
            <a:r>
              <a:rPr lang="en-US" sz="2400" dirty="0">
                <a:solidFill>
                  <a:schemeClr val="tx1"/>
                </a:solidFill>
              </a:rPr>
              <a:t>If Current CH is </a:t>
            </a:r>
            <a:r>
              <a:rPr lang="en-US" sz="2400" dirty="0">
                <a:solidFill>
                  <a:srgbClr val="00B050"/>
                </a:solidFill>
              </a:rPr>
              <a:t>20</a:t>
            </a:r>
            <a:r>
              <a:rPr lang="en-US" sz="2400" dirty="0">
                <a:solidFill>
                  <a:schemeClr val="tx1"/>
                </a:solidFill>
              </a:rPr>
              <a:t> &amp; playing from M Yellow or W. 					Red/Aqua, (C.R. – Par) is </a:t>
            </a:r>
            <a:r>
              <a:rPr lang="en-US" sz="2400" dirty="0">
                <a:solidFill>
                  <a:srgbClr val="FF0000"/>
                </a:solidFill>
              </a:rPr>
              <a:t>-5</a:t>
            </a:r>
            <a:r>
              <a:rPr lang="en-US" sz="2400" dirty="0">
                <a:solidFill>
                  <a:schemeClr val="tx1"/>
                </a:solidFill>
              </a:rPr>
              <a:t> and New CH = </a:t>
            </a:r>
            <a:r>
              <a:rPr lang="en-US" sz="2400" b="1" dirty="0">
                <a:solidFill>
                  <a:srgbClr val="C00000"/>
                </a:solidFill>
              </a:rPr>
              <a:t>15</a:t>
            </a:r>
          </a:p>
          <a:p>
            <a:pPr marL="457200" indent="-457200" defTabSz="548640">
              <a:spcAft>
                <a:spcPts val="0"/>
              </a:spcAft>
              <a:buAutoNum type="arabicPeriod" startAt="4"/>
            </a:pPr>
            <a:r>
              <a:rPr lang="en-US" sz="2400" dirty="0">
                <a:solidFill>
                  <a:schemeClr val="tx1"/>
                </a:solidFill>
              </a:rPr>
              <a:t>If Current CH is </a:t>
            </a:r>
            <a:r>
              <a:rPr lang="en-US" sz="2400" dirty="0">
                <a:solidFill>
                  <a:srgbClr val="00B050"/>
                </a:solidFill>
              </a:rPr>
              <a:t>25</a:t>
            </a:r>
            <a:r>
              <a:rPr lang="en-US" sz="2400" dirty="0">
                <a:solidFill>
                  <a:schemeClr val="tx1"/>
                </a:solidFill>
              </a:rPr>
              <a:t> &amp; playing from W Aqua,</a:t>
            </a:r>
          </a:p>
          <a:p>
            <a:pPr defTabSz="548640">
              <a:spcAft>
                <a:spcPts val="0"/>
              </a:spcAft>
            </a:pPr>
            <a:r>
              <a:rPr lang="en-US" sz="2400" dirty="0">
                <a:solidFill>
                  <a:schemeClr val="tx1"/>
                </a:solidFill>
              </a:rPr>
              <a:t>		(C.R. –Par) is </a:t>
            </a:r>
            <a:r>
              <a:rPr lang="en-US" sz="2400" dirty="0">
                <a:solidFill>
                  <a:srgbClr val="FF0000"/>
                </a:solidFill>
              </a:rPr>
              <a:t>– 8</a:t>
            </a:r>
            <a:r>
              <a:rPr lang="en-US" sz="2400" dirty="0">
                <a:solidFill>
                  <a:schemeClr val="tx1"/>
                </a:solidFill>
              </a:rPr>
              <a:t> and New CH = </a:t>
            </a:r>
            <a:r>
              <a:rPr lang="en-US" sz="2400" b="1" dirty="0">
                <a:solidFill>
                  <a:srgbClr val="C00000"/>
                </a:solidFill>
              </a:rPr>
              <a:t>17</a:t>
            </a:r>
            <a:endParaRPr lang="en-US" sz="2400" b="1" dirty="0">
              <a:solidFill>
                <a:schemeClr val="tx1"/>
              </a:solidFill>
            </a:endParaRPr>
          </a:p>
          <a:p>
            <a:endParaRPr lang="en-US" sz="2800" b="1" dirty="0">
              <a:solidFill>
                <a:srgbClr val="002060"/>
              </a:solidFill>
            </a:endParaRPr>
          </a:p>
          <a:p>
            <a:endParaRPr lang="en-US" sz="2400" b="1" dirty="0">
              <a:solidFill>
                <a:srgbClr val="002060"/>
              </a:solidFill>
            </a:endParaRPr>
          </a:p>
        </p:txBody>
      </p:sp>
    </p:spTree>
    <p:extLst>
      <p:ext uri="{BB962C8B-B14F-4D97-AF65-F5344CB8AC3E}">
        <p14:creationId xmlns:p14="http://schemas.microsoft.com/office/powerpoint/2010/main" val="2855339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A2AE34D6-C1EA-47AF-8685-F8E2268570EF}"/>
              </a:ext>
            </a:extLst>
          </p:cNvPr>
          <p:cNvGraphicFramePr>
            <a:graphicFrameLocks noGrp="1"/>
          </p:cNvGraphicFramePr>
          <p:nvPr>
            <p:ph idx="1"/>
          </p:nvPr>
        </p:nvGraphicFramePr>
        <p:xfrm>
          <a:off x="463550" y="1645920"/>
          <a:ext cx="5120640" cy="3847745"/>
        </p:xfrm>
        <a:graphic>
          <a:graphicData uri="http://schemas.openxmlformats.org/drawingml/2006/table">
            <a:tbl>
              <a:tblPr firstRow="1" bandRow="1">
                <a:tableStyleId>{5C22544A-7EE6-4342-B048-85BDC9FD1C3A}</a:tableStyleId>
              </a:tblPr>
              <a:tblGrid>
                <a:gridCol w="2007511">
                  <a:extLst>
                    <a:ext uri="{9D8B030D-6E8A-4147-A177-3AD203B41FA5}">
                      <a16:colId xmlns:a16="http://schemas.microsoft.com/office/drawing/2014/main" val="3011288070"/>
                    </a:ext>
                  </a:extLst>
                </a:gridCol>
                <a:gridCol w="1041893">
                  <a:extLst>
                    <a:ext uri="{9D8B030D-6E8A-4147-A177-3AD203B41FA5}">
                      <a16:colId xmlns:a16="http://schemas.microsoft.com/office/drawing/2014/main" val="99778121"/>
                    </a:ext>
                  </a:extLst>
                </a:gridCol>
                <a:gridCol w="916365">
                  <a:extLst>
                    <a:ext uri="{9D8B030D-6E8A-4147-A177-3AD203B41FA5}">
                      <a16:colId xmlns:a16="http://schemas.microsoft.com/office/drawing/2014/main" val="1601298504"/>
                    </a:ext>
                  </a:extLst>
                </a:gridCol>
                <a:gridCol w="1154871">
                  <a:extLst>
                    <a:ext uri="{9D8B030D-6E8A-4147-A177-3AD203B41FA5}">
                      <a16:colId xmlns:a16="http://schemas.microsoft.com/office/drawing/2014/main" val="3131636093"/>
                    </a:ext>
                  </a:extLst>
                </a:gridCol>
              </a:tblGrid>
              <a:tr h="769549">
                <a:tc>
                  <a:txBody>
                    <a:bodyPr/>
                    <a:lstStyle/>
                    <a:p>
                      <a:endParaRPr lang="en-US" sz="2000" dirty="0"/>
                    </a:p>
                  </a:txBody>
                  <a:tcPr marL="96615" marR="96615" marT="46554" marB="46554" anchor="ctr"/>
                </a:tc>
                <a:tc>
                  <a:txBody>
                    <a:bodyPr/>
                    <a:lstStyle/>
                    <a:p>
                      <a:pPr algn="ctr"/>
                      <a:r>
                        <a:rPr lang="en-US" sz="2000" dirty="0"/>
                        <a:t>C.R.</a:t>
                      </a:r>
                    </a:p>
                  </a:txBody>
                  <a:tcPr marL="96615" marR="96615" marT="46554" marB="46554" anchor="ctr"/>
                </a:tc>
                <a:tc>
                  <a:txBody>
                    <a:bodyPr/>
                    <a:lstStyle/>
                    <a:p>
                      <a:pPr algn="ctr"/>
                      <a:r>
                        <a:rPr lang="en-US" sz="2000" dirty="0"/>
                        <a:t>Par</a:t>
                      </a:r>
                    </a:p>
                  </a:txBody>
                  <a:tcPr marL="96615" marR="96615" marT="46554" marB="46554" anchor="ctr"/>
                </a:tc>
                <a:tc>
                  <a:txBody>
                    <a:bodyPr/>
                    <a:lstStyle/>
                    <a:p>
                      <a:pPr algn="ctr"/>
                      <a:r>
                        <a:rPr lang="en-US" sz="2000" dirty="0">
                          <a:solidFill>
                            <a:schemeClr val="bg1"/>
                          </a:solidFill>
                        </a:rPr>
                        <a:t>(CR–Par)</a:t>
                      </a:r>
                    </a:p>
                  </a:txBody>
                  <a:tcPr marL="96615" marR="96615" marT="46554" marB="46554" anchor="ctr"/>
                </a:tc>
                <a:extLst>
                  <a:ext uri="{0D108BD9-81ED-4DB2-BD59-A6C34878D82A}">
                    <a16:rowId xmlns:a16="http://schemas.microsoft.com/office/drawing/2014/main" val="906337356"/>
                  </a:ext>
                </a:extLst>
              </a:tr>
              <a:tr h="769549">
                <a:tc>
                  <a:txBody>
                    <a:bodyPr/>
                    <a:lstStyle/>
                    <a:p>
                      <a:pPr algn="ctr"/>
                      <a:r>
                        <a:rPr lang="en-US" sz="2000" b="1" dirty="0">
                          <a:latin typeface="Lucida Sans" panose="020B0602030504020204" pitchFamily="34" charset="0"/>
                        </a:rPr>
                        <a:t>White</a:t>
                      </a:r>
                    </a:p>
                  </a:txBody>
                  <a:tcPr marL="96615" marR="96615" marT="46554" marB="46554" anchor="ctr"/>
                </a:tc>
                <a:tc>
                  <a:txBody>
                    <a:bodyPr/>
                    <a:lstStyle/>
                    <a:p>
                      <a:pPr algn="ctr"/>
                      <a:r>
                        <a:rPr lang="en-US" sz="2000" b="1" dirty="0">
                          <a:latin typeface="Lucida Sans" panose="020B0602030504020204" pitchFamily="34" charset="0"/>
                        </a:rPr>
                        <a:t>68.8</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-3</a:t>
                      </a:r>
                    </a:p>
                  </a:txBody>
                  <a:tcPr marL="96615" marR="96615" marT="46554" marB="46554" anchor="ctr"/>
                </a:tc>
                <a:extLst>
                  <a:ext uri="{0D108BD9-81ED-4DB2-BD59-A6C34878D82A}">
                    <a16:rowId xmlns:a16="http://schemas.microsoft.com/office/drawing/2014/main" val="872571826"/>
                  </a:ext>
                </a:extLst>
              </a:tr>
              <a:tr h="769549">
                <a:tc>
                  <a:txBody>
                    <a:bodyPr/>
                    <a:lstStyle/>
                    <a:p>
                      <a:pPr algn="ctr"/>
                      <a:r>
                        <a:rPr lang="en-US" sz="2000" b="1" dirty="0">
                          <a:latin typeface="Lucida Sans" panose="020B0602030504020204" pitchFamily="34" charset="0"/>
                        </a:rPr>
                        <a:t>White/Yellow</a:t>
                      </a:r>
                    </a:p>
                  </a:txBody>
                  <a:tcPr marL="96615" marR="96615" marT="46554" marB="46554" anchor="ctr"/>
                </a:tc>
                <a:tc>
                  <a:txBody>
                    <a:bodyPr/>
                    <a:lstStyle/>
                    <a:p>
                      <a:pPr algn="ctr"/>
                      <a:r>
                        <a:rPr lang="en-US" sz="2000" b="1" dirty="0">
                          <a:latin typeface="Lucida Sans" panose="020B0602030504020204" pitchFamily="34" charset="0"/>
                        </a:rPr>
                        <a:t>67.9</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-4</a:t>
                      </a:r>
                    </a:p>
                  </a:txBody>
                  <a:tcPr marL="96615" marR="96615" marT="46554" marB="46554" anchor="ctr"/>
                </a:tc>
                <a:extLst>
                  <a:ext uri="{0D108BD9-81ED-4DB2-BD59-A6C34878D82A}">
                    <a16:rowId xmlns:a16="http://schemas.microsoft.com/office/drawing/2014/main" val="4040694206"/>
                  </a:ext>
                </a:extLst>
              </a:tr>
              <a:tr h="769549">
                <a:tc>
                  <a:txBody>
                    <a:bodyPr/>
                    <a:lstStyle/>
                    <a:p>
                      <a:pPr algn="ctr"/>
                      <a:r>
                        <a:rPr lang="en-US" sz="2000" b="1" dirty="0">
                          <a:latin typeface="Lucida Sans" panose="020B0602030504020204" pitchFamily="34" charset="0"/>
                        </a:rPr>
                        <a:t>Yellow</a:t>
                      </a:r>
                    </a:p>
                  </a:txBody>
                  <a:tcPr marL="96615" marR="96615" marT="46554" marB="46554" anchor="ctr"/>
                </a:tc>
                <a:tc>
                  <a:txBody>
                    <a:bodyPr/>
                    <a:lstStyle/>
                    <a:p>
                      <a:pPr algn="ctr"/>
                      <a:r>
                        <a:rPr lang="en-US" sz="2000" b="1" dirty="0">
                          <a:latin typeface="Lucida Sans" panose="020B0602030504020204" pitchFamily="34" charset="0"/>
                        </a:rPr>
                        <a:t>66.6</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-5</a:t>
                      </a:r>
                    </a:p>
                  </a:txBody>
                  <a:tcPr marL="96615" marR="96615" marT="46554" marB="46554" anchor="ctr"/>
                </a:tc>
                <a:extLst>
                  <a:ext uri="{0D108BD9-81ED-4DB2-BD59-A6C34878D82A}">
                    <a16:rowId xmlns:a16="http://schemas.microsoft.com/office/drawing/2014/main" val="3848701889"/>
                  </a:ext>
                </a:extLst>
              </a:tr>
              <a:tr h="769549">
                <a:tc>
                  <a:txBody>
                    <a:bodyPr/>
                    <a:lstStyle/>
                    <a:p>
                      <a:pPr algn="ctr"/>
                      <a:r>
                        <a:rPr lang="en-US" sz="2000" b="1" dirty="0">
                          <a:latin typeface="Lucida Sans" panose="020B0602030504020204" pitchFamily="34" charset="0"/>
                        </a:rPr>
                        <a:t>Red</a:t>
                      </a:r>
                    </a:p>
                  </a:txBody>
                  <a:tcPr marL="96615" marR="96615" marT="46554" marB="46554" anchor="ctr"/>
                </a:tc>
                <a:tc>
                  <a:txBody>
                    <a:bodyPr/>
                    <a:lstStyle/>
                    <a:p>
                      <a:pPr algn="ctr"/>
                      <a:r>
                        <a:rPr lang="en-US" sz="2000" b="1" dirty="0">
                          <a:latin typeface="Lucida Sans" panose="020B0602030504020204" pitchFamily="34" charset="0"/>
                        </a:rPr>
                        <a:t>64.7</a:t>
                      </a:r>
                    </a:p>
                  </a:txBody>
                  <a:tcPr marL="96615" marR="96615" marT="46554" marB="46554" anchor="ctr"/>
                </a:tc>
                <a:tc>
                  <a:txBody>
                    <a:bodyPr/>
                    <a:lstStyle/>
                    <a:p>
                      <a:pPr algn="ctr"/>
                      <a:r>
                        <a:rPr lang="en-US" sz="2000" b="1" dirty="0">
                          <a:latin typeface="Lucida Sans" panose="020B0602030504020204" pitchFamily="34" charset="0"/>
                        </a:rPr>
                        <a:t>72</a:t>
                      </a:r>
                    </a:p>
                  </a:txBody>
                  <a:tcPr marL="96615" marR="96615" marT="46554" marB="46554" anchor="ctr"/>
                </a:tc>
                <a:tc>
                  <a:txBody>
                    <a:bodyPr/>
                    <a:lstStyle/>
                    <a:p>
                      <a:pPr algn="ctr"/>
                      <a:r>
                        <a:rPr lang="en-US" sz="2000" b="1" dirty="0">
                          <a:solidFill>
                            <a:srgbClr val="C00000"/>
                          </a:solidFill>
                          <a:latin typeface="Lucida Sans" panose="020B0602030504020204" pitchFamily="34" charset="0"/>
                        </a:rPr>
                        <a:t>-7</a:t>
                      </a:r>
                    </a:p>
                  </a:txBody>
                  <a:tcPr marL="96615" marR="96615" marT="46554" marB="46554" anchor="ctr"/>
                </a:tc>
                <a:extLst>
                  <a:ext uri="{0D108BD9-81ED-4DB2-BD59-A6C34878D82A}">
                    <a16:rowId xmlns:a16="http://schemas.microsoft.com/office/drawing/2014/main" val="1906863718"/>
                  </a:ext>
                </a:extLst>
              </a:tr>
            </a:tbl>
          </a:graphicData>
        </a:graphic>
      </p:graphicFrame>
      <p:sp>
        <p:nvSpPr>
          <p:cNvPr id="4" name="Title 3">
            <a:extLst>
              <a:ext uri="{FF2B5EF4-FFF2-40B4-BE49-F238E27FC236}">
                <a16:creationId xmlns:a16="http://schemas.microsoft.com/office/drawing/2014/main" id="{04087B44-BD7D-429A-B265-E58444AB33FF}"/>
              </a:ext>
            </a:extLst>
          </p:cNvPr>
          <p:cNvSpPr>
            <a:spLocks noGrp="1"/>
          </p:cNvSpPr>
          <p:nvPr>
            <p:ph type="title"/>
          </p:nvPr>
        </p:nvSpPr>
        <p:spPr/>
        <p:txBody>
          <a:bodyPr/>
          <a:lstStyle/>
          <a:p>
            <a:r>
              <a:rPr lang="en-US" dirty="0"/>
              <a:t>+ (C.R – Par) Adjustment  -- </a:t>
            </a:r>
            <a:r>
              <a:rPr lang="en-US" dirty="0">
                <a:solidFill>
                  <a:srgbClr val="FF0000"/>
                </a:solidFill>
              </a:rPr>
              <a:t>SaddleBrooke/Tucson Course</a:t>
            </a:r>
          </a:p>
        </p:txBody>
      </p:sp>
      <p:sp>
        <p:nvSpPr>
          <p:cNvPr id="9" name="TextBox 8">
            <a:extLst>
              <a:ext uri="{FF2B5EF4-FFF2-40B4-BE49-F238E27FC236}">
                <a16:creationId xmlns:a16="http://schemas.microsoft.com/office/drawing/2014/main" id="{1BD97D35-7978-4DE2-BDB7-C8B2C4F6ED97}"/>
              </a:ext>
            </a:extLst>
          </p:cNvPr>
          <p:cNvSpPr txBox="1"/>
          <p:nvPr/>
        </p:nvSpPr>
        <p:spPr>
          <a:xfrm>
            <a:off x="1333500" y="914400"/>
            <a:ext cx="3724275" cy="461665"/>
          </a:xfrm>
          <a:prstGeom prst="rect">
            <a:avLst/>
          </a:prstGeom>
          <a:noFill/>
        </p:spPr>
        <p:txBody>
          <a:bodyPr wrap="square" rtlCol="0">
            <a:spAutoFit/>
          </a:bodyPr>
          <a:lstStyle/>
          <a:p>
            <a:pPr algn="ctr"/>
            <a:r>
              <a:rPr lang="en-US" sz="2400" b="1" dirty="0">
                <a:solidFill>
                  <a:srgbClr val="004987"/>
                </a:solidFill>
                <a:latin typeface="Lucida Sans" panose="020B0602030504020204" pitchFamily="34" charset="0"/>
              </a:rPr>
              <a:t>Men’s Tees</a:t>
            </a:r>
          </a:p>
        </p:txBody>
      </p:sp>
      <p:sp>
        <p:nvSpPr>
          <p:cNvPr id="10" name="TextBox 9">
            <a:extLst>
              <a:ext uri="{FF2B5EF4-FFF2-40B4-BE49-F238E27FC236}">
                <a16:creationId xmlns:a16="http://schemas.microsoft.com/office/drawing/2014/main" id="{B3292573-5C8D-4FD8-B5AA-5BB1DA5E19A5}"/>
              </a:ext>
            </a:extLst>
          </p:cNvPr>
          <p:cNvSpPr txBox="1"/>
          <p:nvPr/>
        </p:nvSpPr>
        <p:spPr>
          <a:xfrm>
            <a:off x="6766560" y="914400"/>
            <a:ext cx="4389120" cy="461665"/>
          </a:xfrm>
          <a:prstGeom prst="rect">
            <a:avLst/>
          </a:prstGeom>
          <a:noFill/>
        </p:spPr>
        <p:txBody>
          <a:bodyPr wrap="square" rtlCol="0">
            <a:spAutoFit/>
          </a:bodyPr>
          <a:lstStyle/>
          <a:p>
            <a:pPr algn="ctr"/>
            <a:r>
              <a:rPr lang="en-US" sz="2400" b="1" dirty="0">
                <a:solidFill>
                  <a:srgbClr val="004987"/>
                </a:solidFill>
                <a:latin typeface="Lucida Sans" panose="020B0602030504020204" pitchFamily="34" charset="0"/>
              </a:rPr>
              <a:t>Women’s Tees</a:t>
            </a:r>
          </a:p>
        </p:txBody>
      </p:sp>
      <p:graphicFrame>
        <p:nvGraphicFramePr>
          <p:cNvPr id="16" name="Table 16">
            <a:extLst>
              <a:ext uri="{FF2B5EF4-FFF2-40B4-BE49-F238E27FC236}">
                <a16:creationId xmlns:a16="http://schemas.microsoft.com/office/drawing/2014/main" id="{AEFF7C92-87D6-437B-A3A4-3B69020E646C}"/>
              </a:ext>
            </a:extLst>
          </p:cNvPr>
          <p:cNvGraphicFramePr>
            <a:graphicFrameLocks noGrp="1"/>
          </p:cNvGraphicFramePr>
          <p:nvPr>
            <p:ph idx="16"/>
          </p:nvPr>
        </p:nvGraphicFramePr>
        <p:xfrm>
          <a:off x="6499952" y="1645920"/>
          <a:ext cx="5120640" cy="2768612"/>
        </p:xfrm>
        <a:graphic>
          <a:graphicData uri="http://schemas.openxmlformats.org/drawingml/2006/table">
            <a:tbl>
              <a:tblPr firstRow="1" bandRow="1">
                <a:tableStyleId>{21E4AEA4-8DFA-4A89-87EB-49C32662AFE0}</a:tableStyleId>
              </a:tblPr>
              <a:tblGrid>
                <a:gridCol w="1280160">
                  <a:extLst>
                    <a:ext uri="{9D8B030D-6E8A-4147-A177-3AD203B41FA5}">
                      <a16:colId xmlns:a16="http://schemas.microsoft.com/office/drawing/2014/main" val="2979990905"/>
                    </a:ext>
                  </a:extLst>
                </a:gridCol>
                <a:gridCol w="1280160">
                  <a:extLst>
                    <a:ext uri="{9D8B030D-6E8A-4147-A177-3AD203B41FA5}">
                      <a16:colId xmlns:a16="http://schemas.microsoft.com/office/drawing/2014/main" val="1392661098"/>
                    </a:ext>
                  </a:extLst>
                </a:gridCol>
                <a:gridCol w="1280160">
                  <a:extLst>
                    <a:ext uri="{9D8B030D-6E8A-4147-A177-3AD203B41FA5}">
                      <a16:colId xmlns:a16="http://schemas.microsoft.com/office/drawing/2014/main" val="4193886899"/>
                    </a:ext>
                  </a:extLst>
                </a:gridCol>
                <a:gridCol w="1280160">
                  <a:extLst>
                    <a:ext uri="{9D8B030D-6E8A-4147-A177-3AD203B41FA5}">
                      <a16:colId xmlns:a16="http://schemas.microsoft.com/office/drawing/2014/main" val="991347618"/>
                    </a:ext>
                  </a:extLst>
                </a:gridCol>
              </a:tblGrid>
              <a:tr h="692153">
                <a:tc>
                  <a:txBody>
                    <a:bodyPr/>
                    <a:lstStyle/>
                    <a:p>
                      <a:endParaRPr lang="en-US" sz="2000" dirty="0"/>
                    </a:p>
                  </a:txBody>
                  <a:tcPr marL="92927" marR="92927" marT="44776" marB="44776" anchor="ctr"/>
                </a:tc>
                <a:tc>
                  <a:txBody>
                    <a:bodyPr/>
                    <a:lstStyle/>
                    <a:p>
                      <a:pPr algn="ctr"/>
                      <a:r>
                        <a:rPr lang="en-US" sz="2000" dirty="0"/>
                        <a:t>C.R.</a:t>
                      </a:r>
                    </a:p>
                  </a:txBody>
                  <a:tcPr marL="92927" marR="92927" marT="44776" marB="44776" anchor="ctr"/>
                </a:tc>
                <a:tc>
                  <a:txBody>
                    <a:bodyPr/>
                    <a:lstStyle/>
                    <a:p>
                      <a:pPr algn="ctr"/>
                      <a:r>
                        <a:rPr lang="en-US" sz="2000" dirty="0"/>
                        <a:t>Par</a:t>
                      </a:r>
                    </a:p>
                  </a:txBody>
                  <a:tcPr marL="92927" marR="92927" marT="44776" marB="44776" anchor="ctr"/>
                </a:tc>
                <a:tc>
                  <a:txBody>
                    <a:bodyPr/>
                    <a:lstStyle/>
                    <a:p>
                      <a:pPr algn="ctr"/>
                      <a:r>
                        <a:rPr lang="en-US" sz="2000" dirty="0"/>
                        <a:t>(CR–Par)</a:t>
                      </a:r>
                      <a:endParaRPr lang="en-US" sz="2000" dirty="0">
                        <a:solidFill>
                          <a:schemeClr val="bg1"/>
                        </a:solidFill>
                      </a:endParaRPr>
                    </a:p>
                  </a:txBody>
                  <a:tcPr marL="92927" marR="92927" marT="44776" marB="44776" anchor="ctr"/>
                </a:tc>
                <a:extLst>
                  <a:ext uri="{0D108BD9-81ED-4DB2-BD59-A6C34878D82A}">
                    <a16:rowId xmlns:a16="http://schemas.microsoft.com/office/drawing/2014/main" val="2815116479"/>
                  </a:ext>
                </a:extLst>
              </a:tr>
              <a:tr h="692153">
                <a:tc>
                  <a:txBody>
                    <a:bodyPr/>
                    <a:lstStyle/>
                    <a:p>
                      <a:pPr algn="ctr"/>
                      <a:r>
                        <a:rPr lang="en-US" sz="2000" b="1" dirty="0"/>
                        <a:t>Red</a:t>
                      </a:r>
                    </a:p>
                  </a:txBody>
                  <a:tcPr marL="92927" marR="92927" marT="44776" marB="44776" anchor="ctr"/>
                </a:tc>
                <a:tc>
                  <a:txBody>
                    <a:bodyPr/>
                    <a:lstStyle/>
                    <a:p>
                      <a:pPr algn="ctr"/>
                      <a:r>
                        <a:rPr lang="en-US" sz="2000" b="1" dirty="0"/>
                        <a:t>69.2</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-3</a:t>
                      </a:r>
                    </a:p>
                  </a:txBody>
                  <a:tcPr marL="92927" marR="92927" marT="44776" marB="44776" anchor="ctr"/>
                </a:tc>
                <a:extLst>
                  <a:ext uri="{0D108BD9-81ED-4DB2-BD59-A6C34878D82A}">
                    <a16:rowId xmlns:a16="http://schemas.microsoft.com/office/drawing/2014/main" val="1166636297"/>
                  </a:ext>
                </a:extLst>
              </a:tr>
              <a:tr h="692153">
                <a:tc>
                  <a:txBody>
                    <a:bodyPr/>
                    <a:lstStyle/>
                    <a:p>
                      <a:pPr algn="ctr"/>
                      <a:r>
                        <a:rPr lang="en-US" sz="2000" b="1" dirty="0"/>
                        <a:t>Red/Aqua</a:t>
                      </a:r>
                    </a:p>
                  </a:txBody>
                  <a:tcPr marL="92927" marR="92927" marT="44776" marB="44776" anchor="ctr"/>
                </a:tc>
                <a:tc>
                  <a:txBody>
                    <a:bodyPr/>
                    <a:lstStyle/>
                    <a:p>
                      <a:pPr algn="ctr"/>
                      <a:r>
                        <a:rPr lang="en-US" sz="2000" b="1" dirty="0"/>
                        <a:t>66.9</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-5</a:t>
                      </a:r>
                    </a:p>
                  </a:txBody>
                  <a:tcPr marL="92927" marR="92927" marT="44776" marB="44776" anchor="ctr"/>
                </a:tc>
                <a:extLst>
                  <a:ext uri="{0D108BD9-81ED-4DB2-BD59-A6C34878D82A}">
                    <a16:rowId xmlns:a16="http://schemas.microsoft.com/office/drawing/2014/main" val="1450829346"/>
                  </a:ext>
                </a:extLst>
              </a:tr>
              <a:tr h="692153">
                <a:tc>
                  <a:txBody>
                    <a:bodyPr/>
                    <a:lstStyle/>
                    <a:p>
                      <a:pPr algn="ctr"/>
                      <a:r>
                        <a:rPr lang="en-US" sz="2000" b="1" dirty="0"/>
                        <a:t>Aqua</a:t>
                      </a:r>
                    </a:p>
                  </a:txBody>
                  <a:tcPr marL="92927" marR="92927" marT="44776" marB="44776" anchor="ctr"/>
                </a:tc>
                <a:tc>
                  <a:txBody>
                    <a:bodyPr/>
                    <a:lstStyle/>
                    <a:p>
                      <a:pPr algn="ctr"/>
                      <a:r>
                        <a:rPr lang="en-US" sz="2000" b="1" dirty="0"/>
                        <a:t>64.4</a:t>
                      </a:r>
                    </a:p>
                  </a:txBody>
                  <a:tcPr marL="92927" marR="92927" marT="44776" marB="44776" anchor="ctr"/>
                </a:tc>
                <a:tc>
                  <a:txBody>
                    <a:bodyPr/>
                    <a:lstStyle/>
                    <a:p>
                      <a:pPr algn="ctr"/>
                      <a:r>
                        <a:rPr lang="en-US" sz="2000" b="1" dirty="0"/>
                        <a:t>72</a:t>
                      </a:r>
                    </a:p>
                  </a:txBody>
                  <a:tcPr marL="92927" marR="92927" marT="44776" marB="44776" anchor="ctr"/>
                </a:tc>
                <a:tc>
                  <a:txBody>
                    <a:bodyPr/>
                    <a:lstStyle/>
                    <a:p>
                      <a:pPr algn="ctr"/>
                      <a:r>
                        <a:rPr lang="en-US" sz="2000" b="1" dirty="0">
                          <a:solidFill>
                            <a:srgbClr val="C00000"/>
                          </a:solidFill>
                        </a:rPr>
                        <a:t>-8</a:t>
                      </a:r>
                    </a:p>
                  </a:txBody>
                  <a:tcPr marL="92927" marR="92927" marT="44776" marB="44776" anchor="ctr"/>
                </a:tc>
                <a:extLst>
                  <a:ext uri="{0D108BD9-81ED-4DB2-BD59-A6C34878D82A}">
                    <a16:rowId xmlns:a16="http://schemas.microsoft.com/office/drawing/2014/main" val="2387244735"/>
                  </a:ext>
                </a:extLst>
              </a:tr>
            </a:tbl>
          </a:graphicData>
        </a:graphic>
      </p:graphicFrame>
    </p:spTree>
    <p:extLst>
      <p:ext uri="{BB962C8B-B14F-4D97-AF65-F5344CB8AC3E}">
        <p14:creationId xmlns:p14="http://schemas.microsoft.com/office/powerpoint/2010/main" val="33213534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76D18163-D822-4662-8BA8-522436F6B4EA}"/>
              </a:ext>
            </a:extLst>
          </p:cNvPr>
          <p:cNvSpPr>
            <a:spLocks noGrp="1"/>
          </p:cNvSpPr>
          <p:nvPr>
            <p:ph type="title"/>
          </p:nvPr>
        </p:nvSpPr>
        <p:spPr>
          <a:xfrm>
            <a:off x="0" y="7938"/>
            <a:ext cx="12192000" cy="914400"/>
          </a:xfrm>
        </p:spPr>
        <p:txBody>
          <a:bodyPr/>
          <a:lstStyle/>
          <a:p>
            <a:r>
              <a:rPr lang="en-US" dirty="0">
                <a:latin typeface="Lucida Sans"/>
              </a:rPr>
              <a:t>Playing Handicap</a:t>
            </a:r>
          </a:p>
        </p:txBody>
      </p:sp>
      <p:pic>
        <p:nvPicPr>
          <p:cNvPr id="15" name="Picture 14">
            <a:extLst>
              <a:ext uri="{FF2B5EF4-FFF2-40B4-BE49-F238E27FC236}">
                <a16:creationId xmlns:a16="http://schemas.microsoft.com/office/drawing/2014/main" id="{85756729-7157-43D3-AA75-71CB5A7590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9132" y="1365868"/>
            <a:ext cx="3756660" cy="3542571"/>
          </a:xfrm>
          <a:prstGeom prst="rect">
            <a:avLst/>
          </a:prstGeom>
        </p:spPr>
      </p:pic>
      <p:sp>
        <p:nvSpPr>
          <p:cNvPr id="16" name="Oval 15">
            <a:extLst>
              <a:ext uri="{FF2B5EF4-FFF2-40B4-BE49-F238E27FC236}">
                <a16:creationId xmlns:a16="http://schemas.microsoft.com/office/drawing/2014/main" id="{2F9A955C-9B44-4433-B698-21C851366888}"/>
              </a:ext>
            </a:extLst>
          </p:cNvPr>
          <p:cNvSpPr/>
          <p:nvPr/>
        </p:nvSpPr>
        <p:spPr>
          <a:xfrm>
            <a:off x="10107462" y="2284138"/>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C741A8D-58E4-4378-9CCA-76AA24FFF27E}"/>
              </a:ext>
            </a:extLst>
          </p:cNvPr>
          <p:cNvSpPr txBox="1"/>
          <p:nvPr/>
        </p:nvSpPr>
        <p:spPr>
          <a:xfrm>
            <a:off x="10233192" y="2400998"/>
            <a:ext cx="1188720"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15</a:t>
            </a:r>
          </a:p>
        </p:txBody>
      </p:sp>
      <p:sp>
        <p:nvSpPr>
          <p:cNvPr id="18" name="Oval 17">
            <a:extLst>
              <a:ext uri="{FF2B5EF4-FFF2-40B4-BE49-F238E27FC236}">
                <a16:creationId xmlns:a16="http://schemas.microsoft.com/office/drawing/2014/main" id="{A9987867-6D97-4CDE-A237-2327CDEBF945}"/>
              </a:ext>
            </a:extLst>
          </p:cNvPr>
          <p:cNvSpPr/>
          <p:nvPr/>
        </p:nvSpPr>
        <p:spPr>
          <a:xfrm>
            <a:off x="10107462" y="2234548"/>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47AEB7C-A330-4CC5-9A73-C46C21AEA657}"/>
              </a:ext>
            </a:extLst>
          </p:cNvPr>
          <p:cNvSpPr/>
          <p:nvPr/>
        </p:nvSpPr>
        <p:spPr>
          <a:xfrm>
            <a:off x="10107462" y="2291194"/>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8C663A1-A12B-4D37-8DFC-C9199C464AFD}"/>
              </a:ext>
            </a:extLst>
          </p:cNvPr>
          <p:cNvSpPr txBox="1"/>
          <p:nvPr/>
        </p:nvSpPr>
        <p:spPr>
          <a:xfrm>
            <a:off x="10233192" y="2571091"/>
            <a:ext cx="1353439" cy="63094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x .85</a:t>
            </a:r>
          </a:p>
        </p:txBody>
      </p:sp>
      <p:sp>
        <p:nvSpPr>
          <p:cNvPr id="21" name="Oval 20">
            <a:extLst>
              <a:ext uri="{FF2B5EF4-FFF2-40B4-BE49-F238E27FC236}">
                <a16:creationId xmlns:a16="http://schemas.microsoft.com/office/drawing/2014/main" id="{41609960-3EA6-486E-ABF9-CEEF787F03C0}"/>
              </a:ext>
            </a:extLst>
          </p:cNvPr>
          <p:cNvSpPr/>
          <p:nvPr/>
        </p:nvSpPr>
        <p:spPr>
          <a:xfrm>
            <a:off x="10107462" y="2343172"/>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1974CB6-51D3-4488-81EB-2F509ADDF56D}"/>
              </a:ext>
            </a:extLst>
          </p:cNvPr>
          <p:cNvSpPr txBox="1"/>
          <p:nvPr/>
        </p:nvSpPr>
        <p:spPr>
          <a:xfrm>
            <a:off x="10150832" y="2518730"/>
            <a:ext cx="1353439" cy="86177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D9FFD69C-2A3C-4E93-97BC-48A57545129D}"/>
              </a:ext>
            </a:extLst>
          </p:cNvPr>
          <p:cNvSpPr/>
          <p:nvPr/>
        </p:nvSpPr>
        <p:spPr>
          <a:xfrm>
            <a:off x="10126957" y="2269342"/>
            <a:ext cx="1440180" cy="1234440"/>
          </a:xfrm>
          <a:prstGeom prst="ellipse">
            <a:avLst/>
          </a:prstGeom>
          <a:solidFill>
            <a:srgbClr val="41A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4A92BC6-173C-4A29-BA7C-3724A23823D5}"/>
              </a:ext>
            </a:extLst>
          </p:cNvPr>
          <p:cNvSpPr txBox="1"/>
          <p:nvPr/>
        </p:nvSpPr>
        <p:spPr>
          <a:xfrm>
            <a:off x="10233192" y="2379448"/>
            <a:ext cx="1188720" cy="10464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200" b="0" i="0" u="none" strike="noStrike" kern="1200" cap="none" spc="0" normalizeH="0" baseline="0" noProof="0">
                <a:ln>
                  <a:noFill/>
                </a:ln>
                <a:solidFill>
                  <a:prstClr val="white"/>
                </a:solidFill>
                <a:effectLst/>
                <a:uLnTx/>
                <a:uFillTx/>
                <a:latin typeface="Lucida Sans" panose="020B0602030504020204" pitchFamily="34" charset="0"/>
                <a:ea typeface="+mn-ea"/>
                <a:cs typeface="Arial" panose="020B0604020202020204" pitchFamily="34" charset="0"/>
              </a:rPr>
              <a:t>13</a:t>
            </a:r>
          </a:p>
        </p:txBody>
      </p:sp>
      <p:sp>
        <p:nvSpPr>
          <p:cNvPr id="25" name="Rectangle 24">
            <a:extLst>
              <a:ext uri="{FF2B5EF4-FFF2-40B4-BE49-F238E27FC236}">
                <a16:creationId xmlns:a16="http://schemas.microsoft.com/office/drawing/2014/main" id="{D4944226-A734-4BCB-93EA-A72FB5E2D6C1}"/>
              </a:ext>
            </a:extLst>
          </p:cNvPr>
          <p:cNvSpPr/>
          <p:nvPr/>
        </p:nvSpPr>
        <p:spPr>
          <a:xfrm>
            <a:off x="1316642" y="3682368"/>
            <a:ext cx="7202776" cy="1236236"/>
          </a:xfrm>
          <a:prstGeom prst="rect">
            <a:avLst/>
          </a:prstGeom>
        </p:spPr>
        <p:txBody>
          <a:bodyPr wrap="square">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2300" b="1" i="1" u="none" strike="noStrike" kern="1200" cap="none" spc="0" normalizeH="0" baseline="0" noProof="0" dirty="0">
                <a:ln>
                  <a:noFill/>
                </a:ln>
                <a:solidFill>
                  <a:srgbClr val="4472C4">
                    <a:lumMod val="75000"/>
                  </a:srgbClr>
                </a:solidFill>
                <a:effectLst/>
                <a:uLnTx/>
                <a:uFillTx/>
                <a:latin typeface="Lucida Sans" panose="020B0602030504020204" pitchFamily="34" charset="0"/>
                <a:ea typeface="+mn-ea"/>
                <a:cs typeface="+mn-cs"/>
              </a:rPr>
              <a:t>Playing Handicap</a:t>
            </a:r>
          </a:p>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 </a:t>
            </a:r>
          </a:p>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23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Course</a:t>
            </a:r>
            <a:r>
              <a:rPr kumimoji="0" lang="en-US" sz="23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US" sz="23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Handicap</a:t>
            </a:r>
            <a:r>
              <a:rPr kumimoji="0" lang="en-US" sz="23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x </a:t>
            </a:r>
            <a:r>
              <a:rPr kumimoji="0" lang="en-US" sz="2300" b="1" i="1"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Handicap Allowance</a:t>
            </a:r>
            <a:endParaRPr kumimoji="0" lang="en-US" sz="23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E1E411-986B-4A5F-9CED-CB1249F99419}"/>
              </a:ext>
            </a:extLst>
          </p:cNvPr>
          <p:cNvSpPr/>
          <p:nvPr/>
        </p:nvSpPr>
        <p:spPr>
          <a:xfrm>
            <a:off x="449096" y="1299846"/>
            <a:ext cx="8405887" cy="1938992"/>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When </a:t>
            </a:r>
            <a:r>
              <a:rPr kumimoji="0" lang="en-US" sz="2000" b="0" i="1" u="none" strike="noStrike" kern="1200" cap="none" spc="0" normalizeH="0" baseline="0" noProof="0" dirty="0">
                <a:ln>
                  <a:noFill/>
                </a:ln>
                <a:solidFill>
                  <a:prstClr val="black"/>
                </a:solidFill>
                <a:effectLst/>
                <a:uLnTx/>
                <a:uFillTx/>
                <a:latin typeface="Lucida Sans"/>
                <a:ea typeface="+mn-ea"/>
                <a:cs typeface="+mn-cs"/>
              </a:rPr>
              <a:t>handicap allowances </a:t>
            </a:r>
            <a:r>
              <a:rPr kumimoji="0" lang="en-US" sz="2000" b="0" i="0" u="none" strike="noStrike" kern="1200" cap="none" spc="0" normalizeH="0" baseline="0" noProof="0" dirty="0">
                <a:ln>
                  <a:noFill/>
                </a:ln>
                <a:solidFill>
                  <a:prstClr val="black"/>
                </a:solidFill>
                <a:effectLst/>
                <a:uLnTx/>
                <a:uFillTx/>
                <a:latin typeface="Lucida Sans"/>
                <a:ea typeface="+mn-ea"/>
                <a:cs typeface="+mn-cs"/>
              </a:rPr>
              <a:t>are used in various formats of play, </a:t>
            </a:r>
            <a:r>
              <a:rPr kumimoji="0" lang="en-US" sz="2000" b="0" i="1" u="none" strike="noStrike" kern="1200" cap="none" spc="0" normalizeH="0" baseline="0" noProof="0" dirty="0">
                <a:ln>
                  <a:noFill/>
                </a:ln>
                <a:solidFill>
                  <a:prstClr val="black"/>
                </a:solidFill>
                <a:effectLst/>
                <a:uLnTx/>
                <a:uFillTx/>
                <a:latin typeface="Lucida Sans"/>
                <a:ea typeface="+mn-ea"/>
                <a:cs typeface="+mn-cs"/>
              </a:rPr>
              <a:t>Course Handicaps </a:t>
            </a:r>
            <a:r>
              <a:rPr kumimoji="0" lang="en-US" sz="2000" b="0" i="0" u="none" strike="noStrike" kern="1200" cap="none" spc="0" normalizeH="0" baseline="0" noProof="0" dirty="0">
                <a:ln>
                  <a:noFill/>
                </a:ln>
                <a:solidFill>
                  <a:prstClr val="black"/>
                </a:solidFill>
                <a:effectLst/>
                <a:uLnTx/>
                <a:uFillTx/>
                <a:latin typeface="Lucida Sans"/>
                <a:ea typeface="+mn-ea"/>
                <a:cs typeface="+mn-cs"/>
              </a:rPr>
              <a:t>are adjusted to make the competition equitable.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mn-cs"/>
              </a:rPr>
              <a:t>Within the </a:t>
            </a:r>
            <a:r>
              <a:rPr kumimoji="0" lang="en-US" sz="2000" b="0" i="1" u="none" strike="noStrike" kern="1200" cap="none" spc="0" normalizeH="0" baseline="0" noProof="0" dirty="0">
                <a:ln>
                  <a:noFill/>
                </a:ln>
                <a:solidFill>
                  <a:prstClr val="black"/>
                </a:solidFill>
                <a:effectLst/>
                <a:uLnTx/>
                <a:uFillTx/>
                <a:latin typeface="Lucida Sans"/>
                <a:ea typeface="+mn-ea"/>
                <a:cs typeface="+mn-cs"/>
              </a:rPr>
              <a:t>Rules of Handicapping</a:t>
            </a:r>
            <a:r>
              <a:rPr kumimoji="0" lang="en-US" sz="2000" b="0" i="0" u="none" strike="noStrike" kern="1200" cap="none" spc="0" normalizeH="0" baseline="0" noProof="0" dirty="0">
                <a:ln>
                  <a:noFill/>
                </a:ln>
                <a:solidFill>
                  <a:prstClr val="black"/>
                </a:solidFill>
                <a:effectLst/>
                <a:uLnTx/>
                <a:uFillTx/>
                <a:latin typeface="Lucida Sans"/>
                <a:ea typeface="+mn-ea"/>
                <a:cs typeface="+mn-cs"/>
              </a:rPr>
              <a:t>, the adjusted Course Handicap will be referred to as a </a:t>
            </a:r>
            <a:r>
              <a:rPr kumimoji="0" lang="en-US" sz="2000" b="1" i="0" u="none" strike="noStrike" kern="1200" cap="none" spc="0" normalizeH="0" baseline="0" noProof="0" dirty="0">
                <a:ln>
                  <a:noFill/>
                </a:ln>
                <a:solidFill>
                  <a:prstClr val="black"/>
                </a:solidFill>
                <a:effectLst/>
                <a:uLnTx/>
                <a:uFillTx/>
                <a:latin typeface="Lucida Sans"/>
                <a:ea typeface="+mn-ea"/>
                <a:cs typeface="+mn-cs"/>
              </a:rPr>
              <a:t>Playing Handicap</a:t>
            </a:r>
            <a:r>
              <a:rPr kumimoji="0" lang="en-US" sz="2000" b="0" i="0" u="none" strike="noStrike" kern="1200" cap="none" spc="0" normalizeH="0" baseline="0" noProof="0" dirty="0">
                <a:ln>
                  <a:noFill/>
                </a:ln>
                <a:solidFill>
                  <a:prstClr val="black"/>
                </a:solidFill>
                <a:effectLst/>
                <a:uLnTx/>
                <a:uFillTx/>
                <a:latin typeface="Lucida Sans"/>
                <a:ea typeface="+mn-ea"/>
                <a:cs typeface="+mn-cs"/>
              </a:rPr>
              <a:t>.</a:t>
            </a:r>
          </a:p>
        </p:txBody>
      </p:sp>
    </p:spTree>
    <p:extLst>
      <p:ext uri="{BB962C8B-B14F-4D97-AF65-F5344CB8AC3E}">
        <p14:creationId xmlns:p14="http://schemas.microsoft.com/office/powerpoint/2010/main" val="22262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animBg="1"/>
      <p:bldP spid="20" grpId="0"/>
      <p:bldP spid="21" grpId="0" animBg="1"/>
      <p:bldP spid="22" grpId="0"/>
      <p:bldP spid="2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4545DF-9BB1-4055-BE9E-365C72A0EC98}"/>
              </a:ext>
            </a:extLst>
          </p:cNvPr>
          <p:cNvPicPr>
            <a:picLocks noGrp="1" noChangeAspect="1"/>
          </p:cNvPicPr>
          <p:nvPr>
            <p:ph type="pic" sz="quarter" idx="11"/>
          </p:nvPr>
        </p:nvPicPr>
        <p:blipFill rotWithShape="1">
          <a:blip r:embed="rId2"/>
          <a:srcRect l="42671" r="1272" b="8757"/>
          <a:stretch/>
        </p:blipFill>
        <p:spPr>
          <a:xfrm>
            <a:off x="1606627" y="1156770"/>
            <a:ext cx="8851236" cy="4560984"/>
          </a:xfrm>
        </p:spPr>
      </p:pic>
      <p:sp>
        <p:nvSpPr>
          <p:cNvPr id="4" name="Title 3">
            <a:extLst>
              <a:ext uri="{FF2B5EF4-FFF2-40B4-BE49-F238E27FC236}">
                <a16:creationId xmlns:a16="http://schemas.microsoft.com/office/drawing/2014/main" id="{3F0B2972-480B-4680-837F-6D0AC9D8036B}"/>
              </a:ext>
            </a:extLst>
          </p:cNvPr>
          <p:cNvSpPr>
            <a:spLocks noGrp="1"/>
          </p:cNvSpPr>
          <p:nvPr>
            <p:ph type="title"/>
          </p:nvPr>
        </p:nvSpPr>
        <p:spPr/>
        <p:txBody>
          <a:bodyPr/>
          <a:lstStyle/>
          <a:p>
            <a:r>
              <a:rPr lang="en-US" dirty="0"/>
              <a:t>Course Handicap (C.H.) vs. Playing Handicap (P.H.)</a:t>
            </a:r>
          </a:p>
        </p:txBody>
      </p:sp>
      <p:sp>
        <p:nvSpPr>
          <p:cNvPr id="8" name="TextBox 7">
            <a:extLst>
              <a:ext uri="{FF2B5EF4-FFF2-40B4-BE49-F238E27FC236}">
                <a16:creationId xmlns:a16="http://schemas.microsoft.com/office/drawing/2014/main" id="{F9B2F185-918E-46D7-B5AE-B8F288A8FEC0}"/>
              </a:ext>
            </a:extLst>
          </p:cNvPr>
          <p:cNvSpPr txBox="1"/>
          <p:nvPr/>
        </p:nvSpPr>
        <p:spPr>
          <a:xfrm>
            <a:off x="7498080" y="2651760"/>
            <a:ext cx="958467" cy="523220"/>
          </a:xfrm>
          <a:prstGeom prst="rect">
            <a:avLst/>
          </a:prstGeom>
          <a:noFill/>
        </p:spPr>
        <p:txBody>
          <a:bodyPr wrap="square" rtlCol="0">
            <a:spAutoFit/>
          </a:bodyPr>
          <a:lstStyle/>
          <a:p>
            <a:r>
              <a:rPr lang="en-US" sz="2800" b="1" dirty="0">
                <a:solidFill>
                  <a:srgbClr val="FF0000"/>
                </a:solidFill>
                <a:latin typeface="Lucida Sans" panose="020B0602030504020204" pitchFamily="34" charset="0"/>
              </a:rPr>
              <a:t>C.H.</a:t>
            </a:r>
          </a:p>
        </p:txBody>
      </p:sp>
      <p:cxnSp>
        <p:nvCxnSpPr>
          <p:cNvPr id="10" name="Straight Arrow Connector 9">
            <a:extLst>
              <a:ext uri="{FF2B5EF4-FFF2-40B4-BE49-F238E27FC236}">
                <a16:creationId xmlns:a16="http://schemas.microsoft.com/office/drawing/2014/main" id="{6A08A1AC-2E95-4D06-B25C-52D72C1B51AA}"/>
              </a:ext>
            </a:extLst>
          </p:cNvPr>
          <p:cNvCxnSpPr>
            <a:cxnSpLocks/>
          </p:cNvCxnSpPr>
          <p:nvPr/>
        </p:nvCxnSpPr>
        <p:spPr>
          <a:xfrm>
            <a:off x="8321040" y="2913370"/>
            <a:ext cx="640080"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73F6578-4E4D-4111-A5AC-44F3D4A5CAA4}"/>
              </a:ext>
            </a:extLst>
          </p:cNvPr>
          <p:cNvSpPr/>
          <p:nvPr/>
        </p:nvSpPr>
        <p:spPr>
          <a:xfrm>
            <a:off x="10937096" y="2547422"/>
            <a:ext cx="961121" cy="523220"/>
          </a:xfrm>
          <a:prstGeom prst="rect">
            <a:avLst/>
          </a:prstGeom>
        </p:spPr>
        <p:txBody>
          <a:bodyPr wrap="square">
            <a:spAutoFit/>
          </a:bodyPr>
          <a:lstStyle/>
          <a:p>
            <a:r>
              <a:rPr lang="en-US" sz="2800" b="1" dirty="0">
                <a:solidFill>
                  <a:srgbClr val="009FDF"/>
                </a:solidFill>
                <a:latin typeface="Lucida Sans" panose="020B0602030504020204" pitchFamily="34" charset="0"/>
              </a:rPr>
              <a:t>P.H.</a:t>
            </a:r>
          </a:p>
        </p:txBody>
      </p:sp>
      <p:cxnSp>
        <p:nvCxnSpPr>
          <p:cNvPr id="16" name="Straight Arrow Connector 15">
            <a:extLst>
              <a:ext uri="{FF2B5EF4-FFF2-40B4-BE49-F238E27FC236}">
                <a16:creationId xmlns:a16="http://schemas.microsoft.com/office/drawing/2014/main" id="{27B934B8-7512-4A77-9469-12B59DE313C4}"/>
              </a:ext>
            </a:extLst>
          </p:cNvPr>
          <p:cNvCxnSpPr>
            <a:cxnSpLocks/>
          </p:cNvCxnSpPr>
          <p:nvPr/>
        </p:nvCxnSpPr>
        <p:spPr>
          <a:xfrm flipH="1">
            <a:off x="9784079" y="2895743"/>
            <a:ext cx="1005840" cy="17627"/>
          </a:xfrm>
          <a:prstGeom prst="straightConnector1">
            <a:avLst/>
          </a:prstGeom>
          <a:ln w="38100">
            <a:solidFill>
              <a:srgbClr val="009FD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501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DFD2FC-6B2A-4000-9DE4-D5CF2C6D45A2}"/>
              </a:ext>
            </a:extLst>
          </p:cNvPr>
          <p:cNvSpPr>
            <a:spLocks noGrp="1"/>
          </p:cNvSpPr>
          <p:nvPr>
            <p:ph type="title"/>
          </p:nvPr>
        </p:nvSpPr>
        <p:spPr/>
        <p:txBody>
          <a:bodyPr/>
          <a:lstStyle/>
          <a:p>
            <a:r>
              <a:rPr lang="en-US" dirty="0"/>
              <a:t>Recommended Handicap Allowances</a:t>
            </a:r>
          </a:p>
        </p:txBody>
      </p:sp>
      <p:sp>
        <p:nvSpPr>
          <p:cNvPr id="8" name="Content Placeholder 7">
            <a:extLst>
              <a:ext uri="{FF2B5EF4-FFF2-40B4-BE49-F238E27FC236}">
                <a16:creationId xmlns:a16="http://schemas.microsoft.com/office/drawing/2014/main" id="{3B8972C1-C3F1-46D3-8339-CD24A4E8452D}"/>
              </a:ext>
            </a:extLst>
          </p:cNvPr>
          <p:cNvSpPr>
            <a:spLocks noGrp="1"/>
          </p:cNvSpPr>
          <p:nvPr>
            <p:ph idx="1"/>
          </p:nvPr>
        </p:nvSpPr>
        <p:spPr>
          <a:xfrm>
            <a:off x="463627" y="1295406"/>
            <a:ext cx="10079515" cy="4493815"/>
          </a:xfrm>
        </p:spPr>
        <p:txBody>
          <a:bodyPr/>
          <a:lstStyle/>
          <a:p>
            <a:r>
              <a:rPr lang="en-US" sz="2400" dirty="0"/>
              <a:t>Better Ball now </a:t>
            </a:r>
            <a:r>
              <a:rPr lang="en-US" sz="2400" dirty="0">
                <a:solidFill>
                  <a:srgbClr val="FF0000"/>
                </a:solidFill>
              </a:rPr>
              <a:t>85%</a:t>
            </a:r>
            <a:r>
              <a:rPr lang="en-US" sz="2400" dirty="0">
                <a:solidFill>
                  <a:schemeClr val="tx1"/>
                </a:solidFill>
              </a:rPr>
              <a:t> of Course Handicap for men &amp; women, </a:t>
            </a:r>
          </a:p>
          <a:p>
            <a:r>
              <a:rPr lang="en-US" sz="2400" dirty="0">
                <a:solidFill>
                  <a:schemeClr val="tx1"/>
                </a:solidFill>
              </a:rPr>
              <a:t>	vs. previous</a:t>
            </a:r>
            <a:r>
              <a:rPr lang="en-US" sz="2400" dirty="0">
                <a:solidFill>
                  <a:srgbClr val="0070C0"/>
                </a:solidFill>
              </a:rPr>
              <a:t> 90%</a:t>
            </a:r>
            <a:r>
              <a:rPr lang="en-US" sz="2400" dirty="0">
                <a:solidFill>
                  <a:schemeClr val="tx1"/>
                </a:solidFill>
              </a:rPr>
              <a:t> for men and </a:t>
            </a:r>
            <a:r>
              <a:rPr lang="en-US" sz="2400" dirty="0">
                <a:solidFill>
                  <a:srgbClr val="0070C0"/>
                </a:solidFill>
              </a:rPr>
              <a:t>95%</a:t>
            </a:r>
            <a:r>
              <a:rPr lang="en-US" sz="2400" dirty="0">
                <a:solidFill>
                  <a:schemeClr val="tx1"/>
                </a:solidFill>
              </a:rPr>
              <a:t> for women.</a:t>
            </a:r>
          </a:p>
          <a:p>
            <a:endParaRPr lang="en-US" sz="2400" dirty="0">
              <a:solidFill>
                <a:schemeClr val="tx1"/>
              </a:solidFill>
            </a:endParaRPr>
          </a:p>
          <a:p>
            <a:pPr>
              <a:spcAft>
                <a:spcPts val="1200"/>
              </a:spcAft>
            </a:pPr>
            <a:r>
              <a:rPr lang="en-US" sz="2400" dirty="0">
                <a:solidFill>
                  <a:schemeClr val="tx1"/>
                </a:solidFill>
              </a:rPr>
              <a:t>Individual Play:</a:t>
            </a:r>
          </a:p>
          <a:p>
            <a:pPr marL="731520" indent="-365760">
              <a:spcAft>
                <a:spcPts val="1200"/>
              </a:spcAft>
              <a:buFont typeface="Arial" panose="020B0604020202020204" pitchFamily="34" charset="0"/>
              <a:buChar char="•"/>
            </a:pPr>
            <a:r>
              <a:rPr lang="en-US" sz="2400" dirty="0">
                <a:solidFill>
                  <a:schemeClr val="tx1"/>
                </a:solidFill>
              </a:rPr>
              <a:t>Field of </a:t>
            </a:r>
            <a:r>
              <a:rPr lang="en-US" sz="2400" dirty="0">
                <a:solidFill>
                  <a:srgbClr val="004987"/>
                </a:solidFill>
              </a:rPr>
              <a:t>30+</a:t>
            </a:r>
            <a:r>
              <a:rPr lang="en-US" sz="2400" dirty="0">
                <a:solidFill>
                  <a:schemeClr val="tx1"/>
                </a:solidFill>
              </a:rPr>
              <a:t> players = </a:t>
            </a:r>
            <a:r>
              <a:rPr lang="en-US" sz="2400" dirty="0">
                <a:solidFill>
                  <a:srgbClr val="FF0000"/>
                </a:solidFill>
              </a:rPr>
              <a:t>95%</a:t>
            </a:r>
            <a:r>
              <a:rPr lang="en-US" sz="2400" dirty="0">
                <a:solidFill>
                  <a:schemeClr val="tx1"/>
                </a:solidFill>
              </a:rPr>
              <a:t>.</a:t>
            </a:r>
          </a:p>
          <a:p>
            <a:pPr marL="731520" indent="-365760">
              <a:spcAft>
                <a:spcPts val="1200"/>
              </a:spcAft>
              <a:buFont typeface="Arial" panose="020B0604020202020204" pitchFamily="34" charset="0"/>
              <a:buChar char="•"/>
            </a:pPr>
            <a:r>
              <a:rPr lang="en-US" sz="2400" dirty="0">
                <a:solidFill>
                  <a:schemeClr val="tx1"/>
                </a:solidFill>
              </a:rPr>
              <a:t>Field </a:t>
            </a:r>
            <a:r>
              <a:rPr lang="en-US" sz="2400" i="1" dirty="0">
                <a:solidFill>
                  <a:schemeClr val="tx1"/>
                </a:solidFill>
              </a:rPr>
              <a:t>less than</a:t>
            </a:r>
            <a:r>
              <a:rPr lang="en-US" sz="2400" dirty="0">
                <a:solidFill>
                  <a:schemeClr val="tx1"/>
                </a:solidFill>
              </a:rPr>
              <a:t> 30 players = </a:t>
            </a:r>
            <a:r>
              <a:rPr lang="en-US" sz="2400" dirty="0">
                <a:solidFill>
                  <a:srgbClr val="FF0000"/>
                </a:solidFill>
              </a:rPr>
              <a:t>100%</a:t>
            </a:r>
            <a:r>
              <a:rPr lang="en-US" sz="2400" dirty="0">
                <a:solidFill>
                  <a:schemeClr val="tx1"/>
                </a:solidFill>
              </a:rPr>
              <a:t>.</a:t>
            </a:r>
          </a:p>
        </p:txBody>
      </p:sp>
    </p:spTree>
    <p:extLst>
      <p:ext uri="{BB962C8B-B14F-4D97-AF65-F5344CB8AC3E}">
        <p14:creationId xmlns:p14="http://schemas.microsoft.com/office/powerpoint/2010/main" val="1309993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7E8078-6875-47B7-98B4-9BE54E52D229}"/>
              </a:ext>
            </a:extLst>
          </p:cNvPr>
          <p:cNvSpPr>
            <a:spLocks noGrp="1"/>
          </p:cNvSpPr>
          <p:nvPr>
            <p:ph idx="1"/>
          </p:nvPr>
        </p:nvSpPr>
        <p:spPr/>
        <p:txBody>
          <a:bodyPr/>
          <a:lstStyle/>
          <a:p>
            <a:r>
              <a:rPr lang="en-US" dirty="0"/>
              <a:t>Acceptable Score</a:t>
            </a:r>
          </a:p>
        </p:txBody>
      </p:sp>
      <p:sp>
        <p:nvSpPr>
          <p:cNvPr id="2" name="Title 1">
            <a:extLst>
              <a:ext uri="{FF2B5EF4-FFF2-40B4-BE49-F238E27FC236}">
                <a16:creationId xmlns:a16="http://schemas.microsoft.com/office/drawing/2014/main" id="{9DC9BDC0-5A57-4C28-9235-FECDE43A2A80}"/>
              </a:ext>
            </a:extLst>
          </p:cNvPr>
          <p:cNvSpPr>
            <a:spLocks noGrp="1"/>
          </p:cNvSpPr>
          <p:nvPr>
            <p:ph type="title"/>
          </p:nvPr>
        </p:nvSpPr>
        <p:spPr/>
        <p:txBody>
          <a:bodyPr/>
          <a:lstStyle/>
          <a:p>
            <a:r>
              <a:rPr lang="en-US" dirty="0"/>
              <a:t>Score Posting</a:t>
            </a:r>
          </a:p>
        </p:txBody>
      </p:sp>
      <p:pic>
        <p:nvPicPr>
          <p:cNvPr id="8" name="Picture 7">
            <a:extLst>
              <a:ext uri="{FF2B5EF4-FFF2-40B4-BE49-F238E27FC236}">
                <a16:creationId xmlns:a16="http://schemas.microsoft.com/office/drawing/2014/main" id="{5FAE05E1-E63F-4CFD-B045-62C4284981E9}"/>
              </a:ext>
            </a:extLst>
          </p:cNvPr>
          <p:cNvPicPr>
            <a:picLocks noChangeAspect="1"/>
          </p:cNvPicPr>
          <p:nvPr/>
        </p:nvPicPr>
        <p:blipFill>
          <a:blip r:embed="rId2"/>
          <a:stretch>
            <a:fillRect/>
          </a:stretch>
        </p:blipFill>
        <p:spPr>
          <a:xfrm>
            <a:off x="8421402" y="1636928"/>
            <a:ext cx="2228965" cy="3949903"/>
          </a:xfrm>
          <a:prstGeom prst="rect">
            <a:avLst/>
          </a:prstGeom>
        </p:spPr>
      </p:pic>
    </p:spTree>
    <p:extLst>
      <p:ext uri="{BB962C8B-B14F-4D97-AF65-F5344CB8AC3E}">
        <p14:creationId xmlns:p14="http://schemas.microsoft.com/office/powerpoint/2010/main" val="4258363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r>
              <a:rPr lang="en-US">
                <a:cs typeface="Arial"/>
              </a:rPr>
              <a:t>Maximum Score for Handicap Purposes</a:t>
            </a:r>
            <a:endParaRPr lang="en-US"/>
          </a:p>
        </p:txBody>
      </p:sp>
      <p:pic>
        <p:nvPicPr>
          <p:cNvPr id="10" name="Picture 9" descr="A close up of a sign&#10;&#10;Description automatically generated">
            <a:extLst>
              <a:ext uri="{FF2B5EF4-FFF2-40B4-BE49-F238E27FC236}">
                <a16:creationId xmlns:a16="http://schemas.microsoft.com/office/drawing/2014/main" id="{3F81EC78-EBCD-45FF-BF5F-C785897D0EFC}"/>
              </a:ext>
            </a:extLst>
          </p:cNvPr>
          <p:cNvPicPr>
            <a:picLocks noChangeAspect="1"/>
          </p:cNvPicPr>
          <p:nvPr/>
        </p:nvPicPr>
        <p:blipFill>
          <a:blip r:embed="rId3"/>
          <a:stretch>
            <a:fillRect/>
          </a:stretch>
        </p:blipFill>
        <p:spPr>
          <a:xfrm>
            <a:off x="5081516" y="2964834"/>
            <a:ext cx="2028968" cy="2411147"/>
          </a:xfrm>
          <a:prstGeom prst="rect">
            <a:avLst/>
          </a:prstGeom>
        </p:spPr>
      </p:pic>
      <p:graphicFrame>
        <p:nvGraphicFramePr>
          <p:cNvPr id="12" name="Table 11">
            <a:extLst>
              <a:ext uri="{FF2B5EF4-FFF2-40B4-BE49-F238E27FC236}">
                <a16:creationId xmlns:a16="http://schemas.microsoft.com/office/drawing/2014/main" id="{F9A48254-75BD-4AA6-BB15-EE69D2007C98}"/>
              </a:ext>
            </a:extLst>
          </p:cNvPr>
          <p:cNvGraphicFramePr>
            <a:graphicFrameLocks noGrp="1"/>
          </p:cNvGraphicFramePr>
          <p:nvPr/>
        </p:nvGraphicFramePr>
        <p:xfrm>
          <a:off x="1151570" y="1565583"/>
          <a:ext cx="9885419" cy="1219775"/>
        </p:xfrm>
        <a:graphic>
          <a:graphicData uri="http://schemas.openxmlformats.org/drawingml/2006/table">
            <a:tbl>
              <a:tblPr firstRow="1" bandRow="1">
                <a:tableStyleId>{5C22544A-7EE6-4342-B048-85BDC9FD1C3A}</a:tableStyleId>
              </a:tblPr>
              <a:tblGrid>
                <a:gridCol w="2567008">
                  <a:extLst>
                    <a:ext uri="{9D8B030D-6E8A-4147-A177-3AD203B41FA5}">
                      <a16:colId xmlns:a16="http://schemas.microsoft.com/office/drawing/2014/main" val="1521930557"/>
                    </a:ext>
                  </a:extLst>
                </a:gridCol>
                <a:gridCol w="7318411">
                  <a:extLst>
                    <a:ext uri="{9D8B030D-6E8A-4147-A177-3AD203B41FA5}">
                      <a16:colId xmlns:a16="http://schemas.microsoft.com/office/drawing/2014/main" val="2207329606"/>
                    </a:ext>
                  </a:extLst>
                </a:gridCol>
              </a:tblGrid>
              <a:tr h="1219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tx1"/>
                          </a:solidFill>
                          <a:latin typeface="Lucida Sans" panose="020B0602030504020204" pitchFamily="34" charset="0"/>
                        </a:rPr>
                        <a:t>Net Double Bogey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tx1"/>
                          </a:solidFill>
                          <a:latin typeface="Lucida Sans" panose="020B0602030504020204" pitchFamily="34" charset="0"/>
                        </a:rPr>
                        <a:t>A player’s maximum hole score for handicap purposes, </a:t>
                      </a:r>
                      <a:r>
                        <a:rPr lang="en-GB" sz="2000" b="0" kern="1200">
                          <a:solidFill>
                            <a:schemeClr val="tx1"/>
                          </a:solidFill>
                          <a:effectLst/>
                          <a:latin typeface="Lucida Sans" panose="020B0602030504020204" pitchFamily="34" charset="0"/>
                          <a:ea typeface="+mn-ea"/>
                          <a:cs typeface="+mn-cs"/>
                        </a:rPr>
                        <a:t>ensuring bad holes don’t impact a player’s handicap too severely.</a:t>
                      </a:r>
                      <a:endParaRPr lang="en-US" sz="2000" b="0">
                        <a:solidFill>
                          <a:schemeClr val="tx1"/>
                        </a:solidFill>
                        <a:latin typeface="Lucida Sans"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8479982"/>
                  </a:ext>
                </a:extLst>
              </a:tr>
            </a:tbl>
          </a:graphicData>
        </a:graphic>
      </p:graphicFrame>
      <p:sp>
        <p:nvSpPr>
          <p:cNvPr id="13" name="Content Placeholder 1">
            <a:extLst>
              <a:ext uri="{FF2B5EF4-FFF2-40B4-BE49-F238E27FC236}">
                <a16:creationId xmlns:a16="http://schemas.microsoft.com/office/drawing/2014/main" id="{6BA6B171-443F-4AA9-9B49-B60D807CE2FF}"/>
              </a:ext>
            </a:extLst>
          </p:cNvPr>
          <p:cNvSpPr txBox="1">
            <a:spLocks/>
          </p:cNvSpPr>
          <p:nvPr/>
        </p:nvSpPr>
        <p:spPr>
          <a:xfrm>
            <a:off x="761627" y="1917256"/>
            <a:ext cx="6058831" cy="3458725"/>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212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39F614-34D9-49A2-A103-F6CE8BD438AB}"/>
              </a:ext>
            </a:extLst>
          </p:cNvPr>
          <p:cNvSpPr>
            <a:spLocks noGrp="1"/>
          </p:cNvSpPr>
          <p:nvPr>
            <p:ph type="title"/>
          </p:nvPr>
        </p:nvSpPr>
        <p:spPr/>
        <p:txBody>
          <a:bodyPr/>
          <a:lstStyle/>
          <a:p>
            <a:r>
              <a:rPr lang="en-US" dirty="0"/>
              <a:t>Topics We Will Cover</a:t>
            </a:r>
          </a:p>
        </p:txBody>
      </p:sp>
      <p:sp>
        <p:nvSpPr>
          <p:cNvPr id="5" name="Content Placeholder 4">
            <a:extLst>
              <a:ext uri="{FF2B5EF4-FFF2-40B4-BE49-F238E27FC236}">
                <a16:creationId xmlns:a16="http://schemas.microsoft.com/office/drawing/2014/main" id="{84BBF92F-D894-4F36-AEA0-89E394DCF80C}"/>
              </a:ext>
            </a:extLst>
          </p:cNvPr>
          <p:cNvSpPr>
            <a:spLocks noGrp="1"/>
          </p:cNvSpPr>
          <p:nvPr>
            <p:ph idx="1"/>
          </p:nvPr>
        </p:nvSpPr>
        <p:spPr>
          <a:xfrm>
            <a:off x="452610" y="815248"/>
            <a:ext cx="6664286" cy="5310130"/>
          </a:xfrm>
        </p:spPr>
        <p:txBody>
          <a:bodyPr/>
          <a:lstStyle/>
          <a:p>
            <a:pPr marL="342900" indent="-342900">
              <a:spcAft>
                <a:spcPts val="600"/>
              </a:spcAft>
              <a:buFont typeface="+mj-lt"/>
              <a:buAutoNum type="arabicPeriod"/>
            </a:pPr>
            <a:r>
              <a:rPr lang="en-US" sz="2400" dirty="0"/>
              <a:t>The World Handicap System</a:t>
            </a:r>
          </a:p>
          <a:p>
            <a:pPr marL="342900" indent="-342900">
              <a:spcAft>
                <a:spcPts val="600"/>
              </a:spcAft>
              <a:buFont typeface="+mj-lt"/>
              <a:buAutoNum type="arabicPeriod"/>
            </a:pPr>
            <a:r>
              <a:rPr lang="en-US" sz="2400" dirty="0"/>
              <a:t>Fundamentals of Handicapping</a:t>
            </a:r>
          </a:p>
          <a:p>
            <a:pPr marL="822960" lvl="1" indent="-365760">
              <a:spcAft>
                <a:spcPts val="600"/>
              </a:spcAft>
              <a:buFont typeface="Arial" panose="020B0604020202020204" pitchFamily="34" charset="0"/>
              <a:buChar char="•"/>
            </a:pPr>
            <a:r>
              <a:rPr lang="en-US" sz="2400" dirty="0"/>
              <a:t>New Terminology</a:t>
            </a:r>
          </a:p>
          <a:p>
            <a:pPr marL="822960" lvl="1" indent="-365760">
              <a:spcAft>
                <a:spcPts val="600"/>
              </a:spcAft>
              <a:buFont typeface="Arial" panose="020B0604020202020204" pitchFamily="34" charset="0"/>
              <a:buChar char="•"/>
            </a:pPr>
            <a:r>
              <a:rPr lang="en-US" sz="2400" dirty="0"/>
              <a:t>Course Handicap Calculation</a:t>
            </a:r>
          </a:p>
          <a:p>
            <a:pPr marL="822960" lvl="1" indent="-365760">
              <a:spcAft>
                <a:spcPts val="600"/>
              </a:spcAft>
              <a:buFont typeface="Arial" panose="020B0604020202020204" pitchFamily="34" charset="0"/>
              <a:buChar char="•"/>
            </a:pPr>
            <a:r>
              <a:rPr lang="en-US" sz="2400" dirty="0"/>
              <a:t>Playing Handicap</a:t>
            </a:r>
          </a:p>
          <a:p>
            <a:pPr marL="822960" lvl="1" indent="-365760">
              <a:spcAft>
                <a:spcPts val="600"/>
              </a:spcAft>
              <a:buFont typeface="Arial" panose="020B0604020202020204" pitchFamily="34" charset="0"/>
              <a:buChar char="•"/>
            </a:pPr>
            <a:r>
              <a:rPr lang="en-US" sz="2400" dirty="0"/>
              <a:t>Score Posting Changes</a:t>
            </a:r>
          </a:p>
          <a:p>
            <a:pPr marL="1280160" lvl="2" indent="-365760">
              <a:spcAft>
                <a:spcPts val="600"/>
              </a:spcAft>
            </a:pPr>
            <a:r>
              <a:rPr lang="en-US" sz="2400" dirty="0"/>
              <a:t>Maximum Hole Score for Posting</a:t>
            </a:r>
          </a:p>
          <a:p>
            <a:pPr marL="1280160" lvl="2" indent="-365760">
              <a:spcAft>
                <a:spcPts val="600"/>
              </a:spcAft>
            </a:pPr>
            <a:r>
              <a:rPr lang="en-US" sz="2400" dirty="0"/>
              <a:t>Most Likely Score</a:t>
            </a:r>
          </a:p>
          <a:p>
            <a:pPr marL="1280160" lvl="2" indent="-365760">
              <a:spcAft>
                <a:spcPts val="600"/>
              </a:spcAft>
            </a:pPr>
            <a:r>
              <a:rPr lang="en-US" sz="2400" dirty="0"/>
              <a:t>Time for Posting </a:t>
            </a:r>
          </a:p>
          <a:p>
            <a:pPr marL="822960" lvl="2" indent="-365760">
              <a:spcAft>
                <a:spcPts val="600"/>
              </a:spcAft>
            </a:pPr>
            <a:r>
              <a:rPr lang="en-US" sz="2400" dirty="0"/>
              <a:t>Frequency of Handicap Updates</a:t>
            </a:r>
          </a:p>
          <a:p>
            <a:pPr marL="342900" indent="-342900">
              <a:spcAft>
                <a:spcPts val="600"/>
              </a:spcAft>
              <a:buFont typeface="+mj-lt"/>
              <a:buAutoNum type="arabicPeriod"/>
            </a:pPr>
            <a:r>
              <a:rPr lang="en-US" sz="2400" dirty="0"/>
              <a:t>Handicap Index Formula</a:t>
            </a:r>
          </a:p>
          <a:p>
            <a:pPr marL="342900" indent="-342900">
              <a:spcAft>
                <a:spcPts val="600"/>
              </a:spcAft>
              <a:buFont typeface="+mj-lt"/>
              <a:buAutoNum type="arabicPeriod"/>
            </a:pPr>
            <a:r>
              <a:rPr lang="en-US" sz="2400" dirty="0"/>
              <a:t>Handicap &amp; Tournament Committees</a:t>
            </a:r>
          </a:p>
          <a:p>
            <a:pPr marL="342900" indent="-342900">
              <a:spcAft>
                <a:spcPts val="600"/>
              </a:spcAft>
              <a:buFont typeface="+mj-lt"/>
              <a:buAutoNum type="arabicPeriod"/>
            </a:pPr>
            <a:r>
              <a:rPr lang="en-US" sz="2400" dirty="0"/>
              <a:t>Questions</a:t>
            </a:r>
          </a:p>
          <a:p>
            <a:pPr marL="342900" lvl="1" indent="-342900"/>
            <a:endParaRPr lang="en-US" dirty="0"/>
          </a:p>
        </p:txBody>
      </p:sp>
    </p:spTree>
    <p:extLst>
      <p:ext uri="{BB962C8B-B14F-4D97-AF65-F5344CB8AC3E}">
        <p14:creationId xmlns:p14="http://schemas.microsoft.com/office/powerpoint/2010/main" val="200596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r>
              <a:rPr lang="en-US">
                <a:cs typeface="Arial"/>
              </a:rPr>
              <a:t>Maximum Score for Handicap Purposes</a:t>
            </a:r>
            <a:endParaRPr lang="en-US"/>
          </a:p>
        </p:txBody>
      </p:sp>
      <p:grpSp>
        <p:nvGrpSpPr>
          <p:cNvPr id="2" name="Group 1">
            <a:extLst>
              <a:ext uri="{FF2B5EF4-FFF2-40B4-BE49-F238E27FC236}">
                <a16:creationId xmlns:a16="http://schemas.microsoft.com/office/drawing/2014/main" id="{F81935C6-7D8C-4A18-997E-C625F55E6CC2}"/>
              </a:ext>
            </a:extLst>
          </p:cNvPr>
          <p:cNvGrpSpPr/>
          <p:nvPr/>
        </p:nvGrpSpPr>
        <p:grpSpPr>
          <a:xfrm>
            <a:off x="1207666" y="1280160"/>
            <a:ext cx="9795254" cy="804287"/>
            <a:chOff x="1176676" y="2188607"/>
            <a:chExt cx="9795254" cy="804287"/>
          </a:xfrm>
        </p:grpSpPr>
        <p:sp>
          <p:nvSpPr>
            <p:cNvPr id="12" name="TextBox 11">
              <a:extLst>
                <a:ext uri="{FF2B5EF4-FFF2-40B4-BE49-F238E27FC236}">
                  <a16:creationId xmlns:a16="http://schemas.microsoft.com/office/drawing/2014/main" id="{0DDDB147-48D4-42EE-89A4-14A6E7099C7D}"/>
                </a:ext>
              </a:extLst>
            </p:cNvPr>
            <p:cNvSpPr txBox="1"/>
            <p:nvPr/>
          </p:nvSpPr>
          <p:spPr>
            <a:xfrm>
              <a:off x="5135872" y="2202998"/>
              <a:ext cx="511305"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2C6178C3-B605-4B74-A027-B9802AF6CA6C}"/>
                </a:ext>
              </a:extLst>
            </p:cNvPr>
            <p:cNvSpPr txBox="1"/>
            <p:nvPr/>
          </p:nvSpPr>
          <p:spPr>
            <a:xfrm>
              <a:off x="3791331" y="2192489"/>
              <a:ext cx="553456"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5" name="Rectangle: Rounded Corners 14">
              <a:extLst>
                <a:ext uri="{FF2B5EF4-FFF2-40B4-BE49-F238E27FC236}">
                  <a16:creationId xmlns:a16="http://schemas.microsoft.com/office/drawing/2014/main" id="{38A49844-A0F8-4EDB-9880-11DAE999E770}"/>
                </a:ext>
              </a:extLst>
            </p:cNvPr>
            <p:cNvSpPr/>
            <p:nvPr/>
          </p:nvSpPr>
          <p:spPr>
            <a:xfrm>
              <a:off x="1176676" y="2261997"/>
              <a:ext cx="2519165"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Net Double Bogey</a:t>
              </a:r>
            </a:p>
          </p:txBody>
        </p:sp>
        <p:sp>
          <p:nvSpPr>
            <p:cNvPr id="16" name="Rectangle: Rounded Corners 15">
              <a:extLst>
                <a:ext uri="{FF2B5EF4-FFF2-40B4-BE49-F238E27FC236}">
                  <a16:creationId xmlns:a16="http://schemas.microsoft.com/office/drawing/2014/main" id="{2A86BEE0-024C-4B8D-87D8-DD59EEEDA919}"/>
                </a:ext>
              </a:extLst>
            </p:cNvPr>
            <p:cNvSpPr/>
            <p:nvPr/>
          </p:nvSpPr>
          <p:spPr>
            <a:xfrm>
              <a:off x="4406619" y="2261997"/>
              <a:ext cx="667421"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Par</a:t>
              </a:r>
            </a:p>
          </p:txBody>
        </p:sp>
        <p:sp>
          <p:nvSpPr>
            <p:cNvPr id="17" name="Rectangle: Rounded Corners 16">
              <a:extLst>
                <a:ext uri="{FF2B5EF4-FFF2-40B4-BE49-F238E27FC236}">
                  <a16:creationId xmlns:a16="http://schemas.microsoft.com/office/drawing/2014/main" id="{9F0CC0F8-D406-43AD-899D-110A5257FF0B}"/>
                </a:ext>
              </a:extLst>
            </p:cNvPr>
            <p:cNvSpPr/>
            <p:nvPr/>
          </p:nvSpPr>
          <p:spPr>
            <a:xfrm>
              <a:off x="7348513" y="2261996"/>
              <a:ext cx="3623417"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Handicap strokes received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Lucida Sans" panose="020B0602030504020204" pitchFamily="34" charset="0"/>
                  <a:ea typeface="+mn-ea"/>
                  <a:cs typeface="+mn-cs"/>
                </a:rPr>
                <a:t>or given on a hole</a:t>
              </a:r>
            </a:p>
          </p:txBody>
        </p:sp>
        <p:sp>
          <p:nvSpPr>
            <p:cNvPr id="18" name="Rectangle: Rounded Corners 17">
              <a:extLst>
                <a:ext uri="{FF2B5EF4-FFF2-40B4-BE49-F238E27FC236}">
                  <a16:creationId xmlns:a16="http://schemas.microsoft.com/office/drawing/2014/main" id="{12166EAC-831A-42C8-82A3-7389BD783B3D}"/>
                </a:ext>
              </a:extLst>
            </p:cNvPr>
            <p:cNvSpPr/>
            <p:nvPr/>
          </p:nvSpPr>
          <p:spPr>
            <a:xfrm>
              <a:off x="5611798" y="2266781"/>
              <a:ext cx="667421" cy="675973"/>
            </a:xfrm>
            <a:prstGeom prst="roundRec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2</a:t>
              </a:r>
            </a:p>
          </p:txBody>
        </p:sp>
        <p:sp>
          <p:nvSpPr>
            <p:cNvPr id="19" name="TextBox 18">
              <a:extLst>
                <a:ext uri="{FF2B5EF4-FFF2-40B4-BE49-F238E27FC236}">
                  <a16:creationId xmlns:a16="http://schemas.microsoft.com/office/drawing/2014/main" id="{2D232DC5-6DE2-43C3-998D-4CCA539776AE}"/>
                </a:ext>
              </a:extLst>
            </p:cNvPr>
            <p:cNvSpPr txBox="1"/>
            <p:nvPr/>
          </p:nvSpPr>
          <p:spPr>
            <a:xfrm>
              <a:off x="6348573" y="2188607"/>
              <a:ext cx="955994" cy="789896"/>
            </a:xfrm>
            <a:prstGeom prst="rect">
              <a:avLst/>
            </a:prstGeom>
            <a:noFill/>
          </p:spPr>
          <p:txBody>
            <a:bodyPr wrap="square" rtlCol="0">
              <a:spAutoFit/>
            </a:bodyPr>
            <a:lstStyle/>
            <a:p>
              <a:pPr marL="0" marR="0" lvl="0" indent="0" algn="l" defTabSz="1219108"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a:ln>
                    <a:noFill/>
                  </a:ln>
                  <a:solidFill>
                    <a:prstClr val="black"/>
                  </a:solidFill>
                  <a:effectLst/>
                  <a:uLnTx/>
                  <a:uFillTx/>
                  <a:latin typeface="Calibri" panose="020F0502020204030204"/>
                  <a:ea typeface="+mn-ea"/>
                  <a:cs typeface="+mn-cs"/>
                </a:rPr>
                <a:t>+/-</a:t>
              </a:r>
            </a:p>
          </p:txBody>
        </p:sp>
      </p:grpSp>
      <p:pic>
        <p:nvPicPr>
          <p:cNvPr id="3" name="Picture 2">
            <a:extLst>
              <a:ext uri="{FF2B5EF4-FFF2-40B4-BE49-F238E27FC236}">
                <a16:creationId xmlns:a16="http://schemas.microsoft.com/office/drawing/2014/main" id="{CABBE3DE-5EE1-4DB8-BC14-EA88A5E97F81}"/>
              </a:ext>
            </a:extLst>
          </p:cNvPr>
          <p:cNvPicPr>
            <a:picLocks noChangeAspect="1"/>
          </p:cNvPicPr>
          <p:nvPr/>
        </p:nvPicPr>
        <p:blipFill>
          <a:blip r:embed="rId3"/>
          <a:stretch>
            <a:fillRect/>
          </a:stretch>
        </p:blipFill>
        <p:spPr>
          <a:xfrm>
            <a:off x="642657" y="2468880"/>
            <a:ext cx="10817211" cy="2333946"/>
          </a:xfrm>
          <a:prstGeom prst="rect">
            <a:avLst/>
          </a:prstGeom>
        </p:spPr>
      </p:pic>
      <p:sp>
        <p:nvSpPr>
          <p:cNvPr id="4" name="TextBox 3">
            <a:extLst>
              <a:ext uri="{FF2B5EF4-FFF2-40B4-BE49-F238E27FC236}">
                <a16:creationId xmlns:a16="http://schemas.microsoft.com/office/drawing/2014/main" id="{8742B034-D483-433E-8732-0CBBB42C5694}"/>
              </a:ext>
            </a:extLst>
          </p:cNvPr>
          <p:cNvSpPr txBox="1"/>
          <p:nvPr/>
        </p:nvSpPr>
        <p:spPr>
          <a:xfrm>
            <a:off x="640080" y="4937760"/>
            <a:ext cx="10586108" cy="1015663"/>
          </a:xfrm>
          <a:prstGeom prst="rect">
            <a:avLst/>
          </a:prstGeom>
          <a:noFill/>
        </p:spPr>
        <p:txBody>
          <a:bodyPr wrap="square" rtlCol="0">
            <a:spAutoFit/>
          </a:bodyPr>
          <a:lstStyle/>
          <a:p>
            <a:r>
              <a:rPr lang="en-US" sz="2000" dirty="0">
                <a:latin typeface="Lucida Sans" panose="020B0602030504020204" pitchFamily="34" charset="0"/>
              </a:rPr>
              <a:t>A player’s </a:t>
            </a:r>
            <a:r>
              <a:rPr lang="en-US" sz="2000" b="1" dirty="0">
                <a:latin typeface="Lucida Sans" panose="020B0602030504020204" pitchFamily="34" charset="0"/>
              </a:rPr>
              <a:t>full</a:t>
            </a:r>
            <a:r>
              <a:rPr lang="en-US" sz="2000" dirty="0">
                <a:latin typeface="Lucida Sans" panose="020B0602030504020204" pitchFamily="34" charset="0"/>
              </a:rPr>
              <a:t>, unrestricted </a:t>
            </a:r>
            <a:r>
              <a:rPr lang="en-US" sz="2000" b="1" dirty="0">
                <a:latin typeface="Lucida Sans" panose="020B0602030504020204" pitchFamily="34" charset="0"/>
              </a:rPr>
              <a:t>Course Handicap</a:t>
            </a:r>
            <a:r>
              <a:rPr lang="en-US" sz="2000" dirty="0">
                <a:latin typeface="Lucida Sans" panose="020B0602030504020204" pitchFamily="34" charset="0"/>
              </a:rPr>
              <a:t> is used to determine the number of handicap strokes for a </a:t>
            </a:r>
            <a:r>
              <a:rPr lang="en-US" sz="2000" b="1" i="1" dirty="0">
                <a:latin typeface="Lucida Sans" panose="020B0602030504020204" pitchFamily="34" charset="0"/>
              </a:rPr>
              <a:t>net double bogey</a:t>
            </a:r>
            <a:r>
              <a:rPr lang="en-US" sz="2000" i="1" dirty="0">
                <a:latin typeface="Lucida Sans" panose="020B0602030504020204" pitchFamily="34" charset="0"/>
              </a:rPr>
              <a:t> </a:t>
            </a:r>
            <a:r>
              <a:rPr lang="en-US" sz="2000" dirty="0">
                <a:latin typeface="Lucida Sans" panose="020B0602030504020204" pitchFamily="34" charset="0"/>
              </a:rPr>
              <a:t>maximum hole score – not an adjusted Playing Handicap.  See Rule 3.1b.</a:t>
            </a:r>
          </a:p>
        </p:txBody>
      </p:sp>
    </p:spTree>
    <p:extLst>
      <p:ext uri="{BB962C8B-B14F-4D97-AF65-F5344CB8AC3E}">
        <p14:creationId xmlns:p14="http://schemas.microsoft.com/office/powerpoint/2010/main" val="512871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1B9BA4A-4D3C-4F9E-972A-5786FF5C2C58}"/>
              </a:ext>
            </a:extLst>
          </p:cNvPr>
          <p:cNvPicPr>
            <a:picLocks noGrp="1" noChangeAspect="1"/>
          </p:cNvPicPr>
          <p:nvPr>
            <p:ph type="pic" sz="quarter" idx="11"/>
          </p:nvPr>
        </p:nvPicPr>
        <p:blipFill rotWithShape="1">
          <a:blip r:embed="rId2"/>
          <a:srcRect l="88" t="-589" r="6049" b="589"/>
          <a:stretch/>
        </p:blipFill>
        <p:spPr>
          <a:xfrm>
            <a:off x="245051" y="1478280"/>
            <a:ext cx="11701902" cy="3901440"/>
          </a:xfrm>
          <a:noFill/>
          <a:ln w="28575">
            <a:noFill/>
          </a:ln>
        </p:spPr>
      </p:pic>
      <p:sp>
        <p:nvSpPr>
          <p:cNvPr id="3" name="Title 2">
            <a:extLst>
              <a:ext uri="{FF2B5EF4-FFF2-40B4-BE49-F238E27FC236}">
                <a16:creationId xmlns:a16="http://schemas.microsoft.com/office/drawing/2014/main" id="{64D6FF5C-E91E-4674-9B53-C72AC93472C7}"/>
              </a:ext>
            </a:extLst>
          </p:cNvPr>
          <p:cNvSpPr>
            <a:spLocks noGrp="1"/>
          </p:cNvSpPr>
          <p:nvPr>
            <p:ph type="title"/>
          </p:nvPr>
        </p:nvSpPr>
        <p:spPr>
          <a:xfrm>
            <a:off x="0" y="8692"/>
            <a:ext cx="12192000" cy="914400"/>
          </a:xfrm>
        </p:spPr>
        <p:txBody>
          <a:bodyPr/>
          <a:lstStyle/>
          <a:p>
            <a:r>
              <a:rPr lang="en-US" dirty="0"/>
              <a:t>Maximum Score Example – </a:t>
            </a:r>
            <a:r>
              <a:rPr lang="en-US" dirty="0">
                <a:solidFill>
                  <a:srgbClr val="C00000"/>
                </a:solidFill>
              </a:rPr>
              <a:t>Net Double Bogey</a:t>
            </a:r>
            <a:br>
              <a:rPr lang="en-US" dirty="0"/>
            </a:br>
            <a:endParaRPr lang="en-US" dirty="0">
              <a:solidFill>
                <a:srgbClr val="C00000"/>
              </a:solidFill>
            </a:endParaRPr>
          </a:p>
        </p:txBody>
      </p:sp>
      <p:sp>
        <p:nvSpPr>
          <p:cNvPr id="6" name="Rectangle 5">
            <a:extLst>
              <a:ext uri="{FF2B5EF4-FFF2-40B4-BE49-F238E27FC236}">
                <a16:creationId xmlns:a16="http://schemas.microsoft.com/office/drawing/2014/main" id="{0F868EBE-6641-4A15-B41B-C6FA124D510F}"/>
              </a:ext>
            </a:extLst>
          </p:cNvPr>
          <p:cNvSpPr/>
          <p:nvPr/>
        </p:nvSpPr>
        <p:spPr>
          <a:xfrm>
            <a:off x="1773716" y="2677100"/>
            <a:ext cx="440674" cy="3635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43D975C-AE1B-478F-AEF5-5918DFD33EDE}"/>
              </a:ext>
            </a:extLst>
          </p:cNvPr>
          <p:cNvSpPr/>
          <p:nvPr/>
        </p:nvSpPr>
        <p:spPr>
          <a:xfrm>
            <a:off x="6195151" y="2677100"/>
            <a:ext cx="440674" cy="363556"/>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0E1E83A-D4F4-493B-AEAC-478C0C81CEF0}"/>
              </a:ext>
            </a:extLst>
          </p:cNvPr>
          <p:cNvSpPr/>
          <p:nvPr/>
        </p:nvSpPr>
        <p:spPr>
          <a:xfrm>
            <a:off x="2240280" y="3120529"/>
            <a:ext cx="475488" cy="41148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2AD0609-1627-4A59-A732-92770A248777}"/>
              </a:ext>
            </a:extLst>
          </p:cNvPr>
          <p:cNvSpPr/>
          <p:nvPr/>
        </p:nvSpPr>
        <p:spPr>
          <a:xfrm>
            <a:off x="7662672" y="3120529"/>
            <a:ext cx="475488" cy="411480"/>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0121527-09B5-4729-BD83-6DF423AD705C}"/>
              </a:ext>
            </a:extLst>
          </p:cNvPr>
          <p:cNvSpPr/>
          <p:nvPr/>
        </p:nvSpPr>
        <p:spPr>
          <a:xfrm>
            <a:off x="1261872" y="3566160"/>
            <a:ext cx="475488" cy="4114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0BEDEC3-40C9-4F7B-974D-1A15CF4FA452}"/>
              </a:ext>
            </a:extLst>
          </p:cNvPr>
          <p:cNvSpPr/>
          <p:nvPr/>
        </p:nvSpPr>
        <p:spPr>
          <a:xfrm>
            <a:off x="9150479" y="3614740"/>
            <a:ext cx="475488" cy="411480"/>
          </a:xfrm>
          <a:prstGeom prst="rect">
            <a:avLst/>
          </a:prstGeom>
          <a:noFill/>
          <a:ln w="28575">
            <a:solidFill>
              <a:srgbClr val="269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CB4255D-F742-486F-9D56-62F2BB3066C9}"/>
              </a:ext>
            </a:extLst>
          </p:cNvPr>
          <p:cNvSpPr/>
          <p:nvPr/>
        </p:nvSpPr>
        <p:spPr>
          <a:xfrm>
            <a:off x="6635825" y="3592286"/>
            <a:ext cx="475488" cy="4114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8866673-D2E4-4933-B6FD-7D2ECC80DC13}"/>
              </a:ext>
            </a:extLst>
          </p:cNvPr>
          <p:cNvSpPr/>
          <p:nvPr/>
        </p:nvSpPr>
        <p:spPr>
          <a:xfrm>
            <a:off x="3246120" y="3566160"/>
            <a:ext cx="475488" cy="41148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77C11DA4-DD22-41F5-BBA8-23797B6C12D2}"/>
              </a:ext>
            </a:extLst>
          </p:cNvPr>
          <p:cNvSpPr txBox="1"/>
          <p:nvPr/>
        </p:nvSpPr>
        <p:spPr>
          <a:xfrm>
            <a:off x="2525487" y="731520"/>
            <a:ext cx="6574970" cy="461665"/>
          </a:xfrm>
          <a:prstGeom prst="rect">
            <a:avLst/>
          </a:prstGeom>
          <a:noFill/>
        </p:spPr>
        <p:txBody>
          <a:bodyPr wrap="square" rtlCol="0">
            <a:spAutoFit/>
          </a:bodyPr>
          <a:lstStyle/>
          <a:p>
            <a:r>
              <a:rPr lang="en-US" sz="2400" dirty="0">
                <a:solidFill>
                  <a:srgbClr val="004987"/>
                </a:solidFill>
                <a:latin typeface="Lucida Sans" panose="020B0602030504020204" pitchFamily="34" charset="0"/>
              </a:rPr>
              <a:t>Based on full Course Handicap (Rule 3.1b)</a:t>
            </a:r>
            <a:endParaRPr lang="en-US" dirty="0">
              <a:solidFill>
                <a:srgbClr val="004987"/>
              </a:solidFill>
              <a:latin typeface="Lucida Sans" panose="020B0602030504020204" pitchFamily="34" charset="0"/>
            </a:endParaRPr>
          </a:p>
        </p:txBody>
      </p:sp>
      <p:cxnSp>
        <p:nvCxnSpPr>
          <p:cNvPr id="20" name="Straight Arrow Connector 19">
            <a:extLst>
              <a:ext uri="{FF2B5EF4-FFF2-40B4-BE49-F238E27FC236}">
                <a16:creationId xmlns:a16="http://schemas.microsoft.com/office/drawing/2014/main" id="{698E1D2E-D637-4630-ADA1-76D05BA63D3B}"/>
              </a:ext>
            </a:extLst>
          </p:cNvPr>
          <p:cNvCxnSpPr>
            <a:cxnSpLocks/>
          </p:cNvCxnSpPr>
          <p:nvPr/>
        </p:nvCxnSpPr>
        <p:spPr>
          <a:xfrm>
            <a:off x="8961120" y="1055914"/>
            <a:ext cx="2262051" cy="1752600"/>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855CA1E5-1FDE-46BF-8244-7C7AC9A2123E}"/>
              </a:ext>
            </a:extLst>
          </p:cNvPr>
          <p:cNvSpPr>
            <a:spLocks noChangeAspect="1"/>
          </p:cNvSpPr>
          <p:nvPr/>
        </p:nvSpPr>
        <p:spPr>
          <a:xfrm>
            <a:off x="3246120" y="4023360"/>
            <a:ext cx="457200" cy="4572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D69D0AA-FCB7-47C4-BF8A-34B25FEEE62C}"/>
              </a:ext>
            </a:extLst>
          </p:cNvPr>
          <p:cNvSpPr>
            <a:spLocks noChangeAspect="1"/>
          </p:cNvSpPr>
          <p:nvPr/>
        </p:nvSpPr>
        <p:spPr>
          <a:xfrm flipH="1">
            <a:off x="274320" y="4026220"/>
            <a:ext cx="457200" cy="3648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193D8FB-9AD3-43FE-B02C-6EC36B773A9B}"/>
              </a:ext>
            </a:extLst>
          </p:cNvPr>
          <p:cNvSpPr>
            <a:spLocks noChangeAspect="1"/>
          </p:cNvSpPr>
          <p:nvPr/>
        </p:nvSpPr>
        <p:spPr>
          <a:xfrm>
            <a:off x="5669280" y="4026220"/>
            <a:ext cx="448491" cy="4572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D130FED-9B40-4095-8B63-73D6AF297F2B}"/>
              </a:ext>
            </a:extLst>
          </p:cNvPr>
          <p:cNvSpPr>
            <a:spLocks noChangeAspect="1"/>
          </p:cNvSpPr>
          <p:nvPr/>
        </p:nvSpPr>
        <p:spPr>
          <a:xfrm>
            <a:off x="8151222" y="4023360"/>
            <a:ext cx="448492" cy="45720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D39255D8-3034-4B34-8000-8645BA6CFD3F}"/>
              </a:ext>
            </a:extLst>
          </p:cNvPr>
          <p:cNvSpPr/>
          <p:nvPr/>
        </p:nvSpPr>
        <p:spPr>
          <a:xfrm>
            <a:off x="11384280" y="2743200"/>
            <a:ext cx="274320" cy="17373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8825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3FF92C-CADA-4AE1-8EC7-7C8D6C66D49C}"/>
              </a:ext>
            </a:extLst>
          </p:cNvPr>
          <p:cNvSpPr>
            <a:spLocks noGrp="1"/>
          </p:cNvSpPr>
          <p:nvPr>
            <p:ph type="title"/>
          </p:nvPr>
        </p:nvSpPr>
        <p:spPr>
          <a:xfrm>
            <a:off x="186267" y="8692"/>
            <a:ext cx="12192000" cy="914400"/>
          </a:xfrm>
        </p:spPr>
        <p:txBody>
          <a:bodyPr/>
          <a:lstStyle/>
          <a:p>
            <a:r>
              <a:rPr lang="en-US" dirty="0"/>
              <a:t>Hole Not Played</a:t>
            </a:r>
          </a:p>
        </p:txBody>
      </p:sp>
      <p:sp>
        <p:nvSpPr>
          <p:cNvPr id="9" name="Content Placeholder 8">
            <a:extLst>
              <a:ext uri="{FF2B5EF4-FFF2-40B4-BE49-F238E27FC236}">
                <a16:creationId xmlns:a16="http://schemas.microsoft.com/office/drawing/2014/main" id="{71BA199D-D514-44BB-B2CF-27F5E53E3B53}"/>
              </a:ext>
            </a:extLst>
          </p:cNvPr>
          <p:cNvSpPr>
            <a:spLocks noGrp="1"/>
          </p:cNvSpPr>
          <p:nvPr>
            <p:ph idx="1"/>
          </p:nvPr>
        </p:nvSpPr>
        <p:spPr>
          <a:xfrm>
            <a:off x="443897" y="1342334"/>
            <a:ext cx="6109303" cy="4632951"/>
          </a:xfrm>
        </p:spPr>
        <p:txBody>
          <a:bodyPr anchor="t">
            <a:noAutofit/>
          </a:bodyPr>
          <a:lstStyle/>
          <a:p>
            <a:r>
              <a:rPr lang="en-US" sz="2000" dirty="0">
                <a:solidFill>
                  <a:schemeClr val="tx1"/>
                </a:solidFill>
                <a:latin typeface="Lucida Sans"/>
              </a:rPr>
              <a:t>When a player does not play a hole, the score recorded for handicap purposes is </a:t>
            </a:r>
            <a:r>
              <a:rPr lang="en-US" sz="2000" i="1" dirty="0">
                <a:solidFill>
                  <a:schemeClr val="tx1"/>
                </a:solidFill>
                <a:latin typeface="Lucida Sans"/>
              </a:rPr>
              <a:t>net par.</a:t>
            </a:r>
          </a:p>
          <a:p>
            <a:endParaRPr lang="en-US" sz="2000" dirty="0">
              <a:solidFill>
                <a:schemeClr val="tx1"/>
              </a:solidFill>
            </a:endParaRPr>
          </a:p>
          <a:p>
            <a:r>
              <a:rPr lang="en-US" sz="2000" dirty="0">
                <a:solidFill>
                  <a:schemeClr val="tx1"/>
                </a:solidFill>
                <a:latin typeface="Lucida Sans"/>
              </a:rPr>
              <a:t>For example:</a:t>
            </a:r>
          </a:p>
          <a:p>
            <a:endParaRPr lang="en-US" sz="2000" dirty="0">
              <a:solidFill>
                <a:schemeClr val="tx1"/>
              </a:solidFill>
            </a:endParaRPr>
          </a:p>
          <a:p>
            <a:r>
              <a:rPr lang="en-US" sz="2000" dirty="0">
                <a:solidFill>
                  <a:schemeClr val="tx1"/>
                </a:solidFill>
                <a:latin typeface="Lucida Sans"/>
              </a:rPr>
              <a:t>A hole being declared out of play by the Committee for maintenance or reconstruction purposes.</a:t>
            </a:r>
          </a:p>
        </p:txBody>
      </p:sp>
      <p:pic>
        <p:nvPicPr>
          <p:cNvPr id="13" name="Picture 12">
            <a:extLst>
              <a:ext uri="{FF2B5EF4-FFF2-40B4-BE49-F238E27FC236}">
                <a16:creationId xmlns:a16="http://schemas.microsoft.com/office/drawing/2014/main" id="{01E1867B-4CB3-45FB-8A62-309B85DF44F0}"/>
              </a:ext>
            </a:extLst>
          </p:cNvPr>
          <p:cNvPicPr>
            <a:picLocks noChangeAspect="1"/>
          </p:cNvPicPr>
          <p:nvPr/>
        </p:nvPicPr>
        <p:blipFill>
          <a:blip r:embed="rId3"/>
          <a:stretch>
            <a:fillRect/>
          </a:stretch>
        </p:blipFill>
        <p:spPr>
          <a:xfrm>
            <a:off x="7377111" y="923092"/>
            <a:ext cx="3681414" cy="4431589"/>
          </a:xfrm>
          <a:prstGeom prst="rect">
            <a:avLst/>
          </a:prstGeom>
        </p:spPr>
      </p:pic>
    </p:spTree>
    <p:extLst>
      <p:ext uri="{BB962C8B-B14F-4D97-AF65-F5344CB8AC3E}">
        <p14:creationId xmlns:p14="http://schemas.microsoft.com/office/powerpoint/2010/main" val="2606581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DC3027-CA3C-47C0-BB8C-2DDC29249B2C}"/>
              </a:ext>
            </a:extLst>
          </p:cNvPr>
          <p:cNvSpPr>
            <a:spLocks noGrp="1"/>
          </p:cNvSpPr>
          <p:nvPr>
            <p:ph idx="1"/>
          </p:nvPr>
        </p:nvSpPr>
        <p:spPr/>
        <p:txBody>
          <a:bodyPr/>
          <a:lstStyle/>
          <a:p>
            <a:pPr>
              <a:spcAft>
                <a:spcPts val="1800"/>
              </a:spcAft>
            </a:pPr>
            <a:r>
              <a:rPr lang="en-US" sz="2400" dirty="0">
                <a:solidFill>
                  <a:schemeClr val="tx1"/>
                </a:solidFill>
              </a:rPr>
              <a:t>When you start, but do not finish a hole, the </a:t>
            </a:r>
            <a:r>
              <a:rPr lang="en-US" sz="2400" dirty="0">
                <a:solidFill>
                  <a:srgbClr val="004987"/>
                </a:solidFill>
              </a:rPr>
              <a:t>Most Likely Score</a:t>
            </a:r>
            <a:r>
              <a:rPr lang="en-US" sz="2400" dirty="0">
                <a:solidFill>
                  <a:schemeClr val="accent1"/>
                </a:solidFill>
              </a:rPr>
              <a:t> </a:t>
            </a:r>
            <a:r>
              <a:rPr lang="en-US" sz="2400" dirty="0">
                <a:solidFill>
                  <a:schemeClr val="tx1"/>
                </a:solidFill>
              </a:rPr>
              <a:t>is now based on the distance from the hole:</a:t>
            </a:r>
          </a:p>
          <a:p>
            <a:pPr marL="457200" indent="-457200">
              <a:spcAft>
                <a:spcPts val="3000"/>
              </a:spcAft>
              <a:buFont typeface="Arial" panose="020B0604020202020204" pitchFamily="34" charset="0"/>
              <a:buChar char="•"/>
            </a:pPr>
            <a:r>
              <a:rPr lang="en-US" sz="2400" dirty="0">
                <a:solidFill>
                  <a:srgbClr val="0070C0"/>
                </a:solidFill>
              </a:rPr>
              <a:t>5</a:t>
            </a:r>
            <a:r>
              <a:rPr lang="en-US" sz="2400" dirty="0">
                <a:solidFill>
                  <a:schemeClr val="tx1"/>
                </a:solidFill>
              </a:rPr>
              <a:t> </a:t>
            </a:r>
            <a:r>
              <a:rPr lang="en-US" sz="2400" dirty="0">
                <a:solidFill>
                  <a:srgbClr val="0070C0"/>
                </a:solidFill>
              </a:rPr>
              <a:t>feet or less</a:t>
            </a:r>
            <a:r>
              <a:rPr lang="en-US" sz="2400" dirty="0"/>
              <a:t> = </a:t>
            </a:r>
            <a:r>
              <a:rPr lang="en-US" sz="2400" dirty="0">
                <a:solidFill>
                  <a:srgbClr val="FF0000"/>
                </a:solidFill>
              </a:rPr>
              <a:t>1</a:t>
            </a:r>
            <a:r>
              <a:rPr lang="en-US" sz="2400" dirty="0">
                <a:solidFill>
                  <a:schemeClr val="tx1"/>
                </a:solidFill>
              </a:rPr>
              <a:t> additional stroke.</a:t>
            </a:r>
          </a:p>
          <a:p>
            <a:pPr marL="457200" indent="-457200">
              <a:spcAft>
                <a:spcPts val="3000"/>
              </a:spcAft>
              <a:buFont typeface="Arial" panose="020B0604020202020204" pitchFamily="34" charset="0"/>
              <a:buChar char="•"/>
            </a:pPr>
            <a:r>
              <a:rPr lang="en-US" sz="2400" dirty="0">
                <a:solidFill>
                  <a:schemeClr val="tx1"/>
                </a:solidFill>
              </a:rPr>
              <a:t>Between </a:t>
            </a:r>
            <a:r>
              <a:rPr lang="en-US" sz="2400" dirty="0">
                <a:solidFill>
                  <a:srgbClr val="0070C0"/>
                </a:solidFill>
              </a:rPr>
              <a:t>5</a:t>
            </a:r>
            <a:r>
              <a:rPr lang="en-US" sz="2400" dirty="0">
                <a:solidFill>
                  <a:schemeClr val="tx1"/>
                </a:solidFill>
              </a:rPr>
              <a:t> </a:t>
            </a:r>
            <a:r>
              <a:rPr lang="en-US" sz="2400" dirty="0">
                <a:solidFill>
                  <a:srgbClr val="0070C0"/>
                </a:solidFill>
              </a:rPr>
              <a:t>feet</a:t>
            </a:r>
            <a:r>
              <a:rPr lang="en-US" sz="2400" dirty="0">
                <a:solidFill>
                  <a:schemeClr val="tx1"/>
                </a:solidFill>
              </a:rPr>
              <a:t> and </a:t>
            </a:r>
            <a:r>
              <a:rPr lang="en-US" sz="2400" dirty="0">
                <a:solidFill>
                  <a:srgbClr val="0070C0"/>
                </a:solidFill>
              </a:rPr>
              <a:t>20 yards</a:t>
            </a:r>
            <a:r>
              <a:rPr lang="en-US" sz="2400" dirty="0">
                <a:solidFill>
                  <a:schemeClr val="tx1"/>
                </a:solidFill>
              </a:rPr>
              <a:t> = </a:t>
            </a:r>
            <a:r>
              <a:rPr lang="en-US" sz="2400" dirty="0">
                <a:solidFill>
                  <a:srgbClr val="FF0000"/>
                </a:solidFill>
              </a:rPr>
              <a:t>2 </a:t>
            </a:r>
            <a:r>
              <a:rPr lang="en-US" sz="2400" dirty="0">
                <a:solidFill>
                  <a:schemeClr val="tx1"/>
                </a:solidFill>
              </a:rPr>
              <a:t>or </a:t>
            </a:r>
            <a:r>
              <a:rPr lang="en-US" sz="2400" dirty="0">
                <a:solidFill>
                  <a:srgbClr val="FF0000"/>
                </a:solidFill>
              </a:rPr>
              <a:t>3</a:t>
            </a:r>
            <a:r>
              <a:rPr lang="en-US" sz="2400" dirty="0">
                <a:solidFill>
                  <a:schemeClr val="tx1"/>
                </a:solidFill>
              </a:rPr>
              <a:t> additional strokes.</a:t>
            </a:r>
          </a:p>
          <a:p>
            <a:pPr marL="457200" indent="-457200">
              <a:spcAft>
                <a:spcPts val="3000"/>
              </a:spcAft>
              <a:buFont typeface="Arial" panose="020B0604020202020204" pitchFamily="34" charset="0"/>
              <a:buChar char="•"/>
            </a:pPr>
            <a:r>
              <a:rPr lang="en-US" sz="2400" dirty="0">
                <a:solidFill>
                  <a:schemeClr val="tx1"/>
                </a:solidFill>
              </a:rPr>
              <a:t>More than 20 yards = </a:t>
            </a:r>
            <a:r>
              <a:rPr lang="en-US" sz="2400" dirty="0">
                <a:solidFill>
                  <a:srgbClr val="FF0000"/>
                </a:solidFill>
              </a:rPr>
              <a:t>3</a:t>
            </a:r>
            <a:r>
              <a:rPr lang="en-US" sz="2400" dirty="0">
                <a:solidFill>
                  <a:schemeClr val="tx1"/>
                </a:solidFill>
              </a:rPr>
              <a:t> or </a:t>
            </a:r>
            <a:r>
              <a:rPr lang="en-US" sz="2400" dirty="0">
                <a:solidFill>
                  <a:srgbClr val="FF0000"/>
                </a:solidFill>
              </a:rPr>
              <a:t>4 </a:t>
            </a:r>
            <a:r>
              <a:rPr lang="en-US" sz="2400" dirty="0">
                <a:solidFill>
                  <a:schemeClr val="tx1"/>
                </a:solidFill>
              </a:rPr>
              <a:t>additional strokes. </a:t>
            </a:r>
          </a:p>
          <a:p>
            <a:pPr>
              <a:spcAft>
                <a:spcPts val="1800"/>
              </a:spcAft>
            </a:pPr>
            <a:endParaRPr lang="en-US" sz="2400" dirty="0"/>
          </a:p>
        </p:txBody>
      </p:sp>
      <p:sp>
        <p:nvSpPr>
          <p:cNvPr id="2" name="Title 1">
            <a:extLst>
              <a:ext uri="{FF2B5EF4-FFF2-40B4-BE49-F238E27FC236}">
                <a16:creationId xmlns:a16="http://schemas.microsoft.com/office/drawing/2014/main" id="{D88FF7DF-DBF3-4011-8BCA-AC974789F1FE}"/>
              </a:ext>
            </a:extLst>
          </p:cNvPr>
          <p:cNvSpPr>
            <a:spLocks noGrp="1"/>
          </p:cNvSpPr>
          <p:nvPr>
            <p:ph type="title"/>
          </p:nvPr>
        </p:nvSpPr>
        <p:spPr/>
        <p:txBody>
          <a:bodyPr/>
          <a:lstStyle/>
          <a:p>
            <a:r>
              <a:rPr lang="en-US" dirty="0"/>
              <a:t>Most Likely Score</a:t>
            </a:r>
          </a:p>
        </p:txBody>
      </p:sp>
      <p:pic>
        <p:nvPicPr>
          <p:cNvPr id="3" name="Picture 2">
            <a:extLst>
              <a:ext uri="{FF2B5EF4-FFF2-40B4-BE49-F238E27FC236}">
                <a16:creationId xmlns:a16="http://schemas.microsoft.com/office/drawing/2014/main" id="{2486531C-2CB0-4EB2-AFF2-93A8FD2632A5}"/>
              </a:ext>
            </a:extLst>
          </p:cNvPr>
          <p:cNvPicPr/>
          <p:nvPr/>
        </p:nvPicPr>
        <p:blipFill>
          <a:blip r:embed="rId2"/>
          <a:stretch>
            <a:fillRect/>
          </a:stretch>
        </p:blipFill>
        <p:spPr>
          <a:xfrm>
            <a:off x="7325360" y="91440"/>
            <a:ext cx="4206240" cy="6949440"/>
          </a:xfrm>
          <a:prstGeom prst="rect">
            <a:avLst/>
          </a:prstGeom>
        </p:spPr>
      </p:pic>
    </p:spTree>
    <p:extLst>
      <p:ext uri="{BB962C8B-B14F-4D97-AF65-F5344CB8AC3E}">
        <p14:creationId xmlns:p14="http://schemas.microsoft.com/office/powerpoint/2010/main" val="1143355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C94261-B3F2-40AF-AB67-D1036F51F18F}"/>
              </a:ext>
            </a:extLst>
          </p:cNvPr>
          <p:cNvSpPr txBox="1"/>
          <p:nvPr/>
        </p:nvSpPr>
        <p:spPr>
          <a:xfrm>
            <a:off x="281797" y="280629"/>
            <a:ext cx="1162840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4987"/>
                </a:solidFill>
                <a:effectLst/>
                <a:uLnTx/>
                <a:uFillTx/>
                <a:latin typeface="Lucida Sans"/>
                <a:ea typeface="+mn-ea"/>
                <a:cs typeface="+mn-cs"/>
              </a:rPr>
              <a:t>Treatment of 9-Hole Scores</a:t>
            </a:r>
            <a:endParaRPr kumimoji="0" lang="en-US" sz="2800" b="0" i="0" u="none" strike="noStrike" kern="1200" cap="none" spc="0" normalizeH="0" baseline="0" noProof="0" dirty="0">
              <a:ln>
                <a:noFill/>
              </a:ln>
              <a:solidFill>
                <a:prstClr val="black"/>
              </a:solidFill>
              <a:effectLst/>
              <a:uLnTx/>
              <a:uFillTx/>
              <a:latin typeface="Lucida Sans"/>
              <a:ea typeface="+mn-ea"/>
              <a:cs typeface="+mn-cs"/>
            </a:endParaRPr>
          </a:p>
        </p:txBody>
      </p:sp>
      <p:sp>
        <p:nvSpPr>
          <p:cNvPr id="4" name="TextBox 3">
            <a:extLst>
              <a:ext uri="{FF2B5EF4-FFF2-40B4-BE49-F238E27FC236}">
                <a16:creationId xmlns:a16="http://schemas.microsoft.com/office/drawing/2014/main" id="{5138B01E-E60D-484A-9334-F9B6856DDF51}"/>
              </a:ext>
            </a:extLst>
          </p:cNvPr>
          <p:cNvSpPr txBox="1"/>
          <p:nvPr/>
        </p:nvSpPr>
        <p:spPr>
          <a:xfrm>
            <a:off x="496428" y="1880793"/>
            <a:ext cx="6084077" cy="193899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Arial"/>
              </a:rPr>
              <a:t>Combine two 9-hole scores to create an 18-hole </a:t>
            </a:r>
            <a:r>
              <a:rPr kumimoji="0" lang="en-US" sz="2000" b="0" i="1" u="none" strike="noStrike" kern="1200" cap="none" spc="0" normalizeH="0" baseline="0" noProof="0" dirty="0">
                <a:ln>
                  <a:noFill/>
                </a:ln>
                <a:solidFill>
                  <a:prstClr val="black"/>
                </a:solidFill>
                <a:effectLst/>
                <a:uLnTx/>
                <a:uFillTx/>
                <a:latin typeface="Lucida Sans"/>
                <a:ea typeface="+mn-ea"/>
                <a:cs typeface="Arial"/>
              </a:rPr>
              <a:t>score differential</a:t>
            </a:r>
            <a:r>
              <a:rPr kumimoji="0" lang="en-US" sz="2000" b="0" i="0" u="none" strike="noStrike" kern="1200" cap="none" spc="0" normalizeH="0" baseline="0" noProof="0" dirty="0">
                <a:ln>
                  <a:noFill/>
                </a:ln>
                <a:solidFill>
                  <a:prstClr val="black"/>
                </a:solidFill>
                <a:effectLst/>
                <a:uLnTx/>
                <a:uFillTx/>
                <a:latin typeface="Lucida Sans"/>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Lucida Sans"/>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a:ea typeface="+mn-ea"/>
                <a:cs typeface="Arial"/>
              </a:rPr>
              <a:t>If a player plays 7 or more holes but fewer than 14, then </a:t>
            </a:r>
            <a:r>
              <a:rPr lang="en-US" sz="2000" dirty="0">
                <a:solidFill>
                  <a:prstClr val="black"/>
                </a:solidFill>
                <a:latin typeface="Lucida Sans"/>
                <a:cs typeface="Arial"/>
              </a:rPr>
              <a:t>a</a:t>
            </a:r>
            <a:r>
              <a:rPr kumimoji="0" lang="en-US" sz="2000" b="0" i="0" u="none" strike="noStrike" kern="1200" cap="none" spc="0" normalizeH="0" baseline="0" noProof="0" dirty="0">
                <a:ln>
                  <a:noFill/>
                </a:ln>
                <a:solidFill>
                  <a:prstClr val="black"/>
                </a:solidFill>
                <a:effectLst/>
                <a:uLnTx/>
                <a:uFillTx/>
                <a:latin typeface="Lucida Sans"/>
                <a:ea typeface="+mn-ea"/>
                <a:cs typeface="Arial"/>
              </a:rPr>
              <a:t> 9-hole score will be posted and then combined with the next 9-hole score.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Rectangle 7">
            <a:extLst>
              <a:ext uri="{FF2B5EF4-FFF2-40B4-BE49-F238E27FC236}">
                <a16:creationId xmlns:a16="http://schemas.microsoft.com/office/drawing/2014/main" id="{EBCD1656-A8AE-4F89-B2DB-20394C337FB1}"/>
              </a:ext>
            </a:extLst>
          </p:cNvPr>
          <p:cNvSpPr/>
          <p:nvPr/>
        </p:nvSpPr>
        <p:spPr>
          <a:xfrm>
            <a:off x="7622945" y="1880793"/>
            <a:ext cx="3472070" cy="2031325"/>
          </a:xfrm>
          <a:prstGeom prst="rect">
            <a:avLst/>
          </a:prstGeom>
          <a:solidFill>
            <a:schemeClr val="bg1">
              <a:lumMod val="85000"/>
            </a:schemeClr>
          </a:solidFill>
          <a:ln w="28575">
            <a:solidFill>
              <a:schemeClr val="tx1"/>
            </a:solidFill>
          </a:ln>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prstClr val="black"/>
                  </a:solidFill>
                  <a:prstDash val="solid"/>
                </a:ln>
                <a:solidFill>
                  <a:srgbClr val="5B9BD5">
                    <a:lumMod val="75000"/>
                  </a:srgbClr>
                </a:solidFill>
                <a:effectLst>
                  <a:glow rad="101600">
                    <a:srgbClr val="FFC000">
                      <a:satMod val="175000"/>
                      <a:alpha val="40000"/>
                    </a:srgbClr>
                  </a:glow>
                  <a:outerShdw dist="38100" dir="2700000" algn="tl" rotWithShape="0">
                    <a:srgbClr val="ED7D31"/>
                  </a:outerShdw>
                </a:effectLst>
                <a:uLnTx/>
                <a:uFillTx/>
                <a:latin typeface="Lucida Sans" panose="020B0602030504020204" pitchFamily="34" charset="0"/>
                <a:ea typeface="+mn-ea"/>
                <a:cs typeface="+mn-cs"/>
              </a:rPr>
              <a:t>9 + 9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6600">
                  <a:solidFill>
                    <a:prstClr val="black"/>
                  </a:solidFill>
                  <a:prstDash val="solid"/>
                </a:ln>
                <a:solidFill>
                  <a:srgbClr val="70AD47"/>
                </a:solidFill>
                <a:effectLst>
                  <a:glow rad="101600">
                    <a:srgbClr val="FFC000">
                      <a:satMod val="175000"/>
                      <a:alpha val="40000"/>
                    </a:srgbClr>
                  </a:glow>
                  <a:outerShdw dist="38100" dir="2700000" algn="tl" rotWithShape="0">
                    <a:srgbClr val="ED7D31"/>
                  </a:outerShdw>
                </a:effectLst>
                <a:uLnTx/>
                <a:uFillTx/>
                <a:latin typeface="Lucida Sans" panose="020B0602030504020204" pitchFamily="34" charset="0"/>
                <a:ea typeface="+mn-ea"/>
                <a:cs typeface="+mn-cs"/>
              </a:rPr>
              <a:t>18</a:t>
            </a:r>
          </a:p>
        </p:txBody>
      </p:sp>
    </p:spTree>
    <p:extLst>
      <p:ext uri="{BB962C8B-B14F-4D97-AF65-F5344CB8AC3E}">
        <p14:creationId xmlns:p14="http://schemas.microsoft.com/office/powerpoint/2010/main" val="177416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20FE57-11E0-45B8-879D-8A23F35B37AD}"/>
              </a:ext>
            </a:extLst>
          </p:cNvPr>
          <p:cNvSpPr>
            <a:spLocks noGrp="1"/>
          </p:cNvSpPr>
          <p:nvPr>
            <p:ph idx="1"/>
          </p:nvPr>
        </p:nvSpPr>
        <p:spPr>
          <a:xfrm>
            <a:off x="463627" y="1295406"/>
            <a:ext cx="6149957" cy="4632951"/>
          </a:xfrm>
        </p:spPr>
        <p:txBody>
          <a:bodyPr anchor="t">
            <a:noAutofit/>
          </a:bodyPr>
          <a:lstStyle/>
          <a:p>
            <a:r>
              <a:rPr lang="en-US" sz="2000" dirty="0">
                <a:solidFill>
                  <a:schemeClr val="tx1"/>
                </a:solidFill>
                <a:latin typeface="Lucida Sans"/>
              </a:rPr>
              <a:t>A player should submit their score as soon as possible </a:t>
            </a:r>
            <a:r>
              <a:rPr lang="en-US" sz="2000" b="1" dirty="0">
                <a:solidFill>
                  <a:schemeClr val="tx1"/>
                </a:solidFill>
                <a:latin typeface="Lucida Sans"/>
              </a:rPr>
              <a:t>on the</a:t>
            </a:r>
            <a:r>
              <a:rPr lang="en-US" sz="2000" dirty="0">
                <a:solidFill>
                  <a:schemeClr val="tx1"/>
                </a:solidFill>
                <a:latin typeface="Lucida Sans"/>
              </a:rPr>
              <a:t> </a:t>
            </a:r>
            <a:r>
              <a:rPr lang="en-US" sz="2000" b="1" dirty="0">
                <a:solidFill>
                  <a:schemeClr val="tx1"/>
                </a:solidFill>
                <a:latin typeface="Lucida Sans"/>
              </a:rPr>
              <a:t>day of play</a:t>
            </a:r>
            <a:r>
              <a:rPr lang="en-US" sz="2000" dirty="0">
                <a:solidFill>
                  <a:schemeClr val="tx1"/>
                </a:solidFill>
                <a:latin typeface="Lucida Sans"/>
              </a:rPr>
              <a:t> and </a:t>
            </a:r>
            <a:r>
              <a:rPr lang="en-US" sz="2000" b="1" dirty="0">
                <a:solidFill>
                  <a:srgbClr val="FF0000"/>
                </a:solidFill>
                <a:latin typeface="Lucida Sans"/>
              </a:rPr>
              <a:t>before midnight (local time)</a:t>
            </a:r>
            <a:r>
              <a:rPr lang="en-US" sz="2000" dirty="0">
                <a:solidFill>
                  <a:schemeClr val="tx1"/>
                </a:solidFill>
                <a:latin typeface="Lucida Sans"/>
              </a:rPr>
              <a:t>.</a:t>
            </a:r>
          </a:p>
          <a:p>
            <a:endParaRPr lang="en-US" sz="2000" dirty="0">
              <a:solidFill>
                <a:schemeClr val="tx1"/>
              </a:solidFill>
            </a:endParaRPr>
          </a:p>
          <a:p>
            <a:r>
              <a:rPr lang="en-US" sz="2000" dirty="0">
                <a:solidFill>
                  <a:schemeClr val="tx1"/>
                </a:solidFill>
                <a:latin typeface="Lucida Sans"/>
              </a:rPr>
              <a:t>If a player does not submit their score on the day of play, their score will not be included within the daily Playing Conditions Calculation.</a:t>
            </a:r>
          </a:p>
          <a:p>
            <a:endParaRPr lang="en-US" sz="2000" dirty="0">
              <a:solidFill>
                <a:schemeClr val="tx1"/>
              </a:solidFill>
              <a:latin typeface="Lucida Sans"/>
            </a:endParaRPr>
          </a:p>
          <a:p>
            <a:r>
              <a:rPr lang="en-US" sz="2000" dirty="0">
                <a:solidFill>
                  <a:schemeClr val="tx1"/>
                </a:solidFill>
                <a:latin typeface="Lucida Sans"/>
              </a:rPr>
              <a:t>When the score is subsequently posted to the player’s scoring record, the published playing conditions calculation for the day should be applied to the player’s score differential calculation.</a:t>
            </a:r>
          </a:p>
        </p:txBody>
      </p:sp>
      <p:sp>
        <p:nvSpPr>
          <p:cNvPr id="4" name="Title 3">
            <a:extLst>
              <a:ext uri="{FF2B5EF4-FFF2-40B4-BE49-F238E27FC236}">
                <a16:creationId xmlns:a16="http://schemas.microsoft.com/office/drawing/2014/main" id="{AB9858F2-7750-4374-831A-749FF0B0BFD9}"/>
              </a:ext>
            </a:extLst>
          </p:cNvPr>
          <p:cNvSpPr>
            <a:spLocks noGrp="1"/>
          </p:cNvSpPr>
          <p:nvPr>
            <p:ph type="title"/>
          </p:nvPr>
        </p:nvSpPr>
        <p:spPr/>
        <p:txBody>
          <a:bodyPr/>
          <a:lstStyle/>
          <a:p>
            <a:r>
              <a:rPr lang="en-US"/>
              <a:t>Timeframe for Submitting a Score</a:t>
            </a:r>
          </a:p>
        </p:txBody>
      </p:sp>
      <p:pic>
        <p:nvPicPr>
          <p:cNvPr id="5" name="Picture Placeholder 4">
            <a:extLst>
              <a:ext uri="{FF2B5EF4-FFF2-40B4-BE49-F238E27FC236}">
                <a16:creationId xmlns:a16="http://schemas.microsoft.com/office/drawing/2014/main" id="{E458D67F-5230-4679-B9F9-18502327D7C9}"/>
              </a:ext>
            </a:extLst>
          </p:cNvPr>
          <p:cNvPicPr>
            <a:picLocks noGrp="1" noChangeAspect="1"/>
          </p:cNvPicPr>
          <p:nvPr>
            <p:ph type="pic" sz="quarter" idx="16"/>
          </p:nvPr>
        </p:nvPicPr>
        <p:blipFill>
          <a:blip r:embed="rId3"/>
          <a:stretch>
            <a:fillRect/>
          </a:stretch>
        </p:blipFill>
        <p:spPr>
          <a:xfrm>
            <a:off x="6699173" y="474359"/>
            <a:ext cx="5029200" cy="5029200"/>
          </a:xfrm>
        </p:spPr>
      </p:pic>
    </p:spTree>
    <p:extLst>
      <p:ext uri="{BB962C8B-B14F-4D97-AF65-F5344CB8AC3E}">
        <p14:creationId xmlns:p14="http://schemas.microsoft.com/office/powerpoint/2010/main" val="3562306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F53E32-1111-4D61-BCD3-6B8C9F03F2DA}"/>
              </a:ext>
            </a:extLst>
          </p:cNvPr>
          <p:cNvSpPr>
            <a:spLocks noGrp="1"/>
          </p:cNvSpPr>
          <p:nvPr>
            <p:ph type="title"/>
          </p:nvPr>
        </p:nvSpPr>
        <p:spPr/>
        <p:txBody>
          <a:bodyPr/>
          <a:lstStyle/>
          <a:p>
            <a:r>
              <a:rPr lang="en-US" dirty="0"/>
              <a:t>Importance of Same Day Posting</a:t>
            </a:r>
          </a:p>
        </p:txBody>
      </p:sp>
      <p:sp>
        <p:nvSpPr>
          <p:cNvPr id="6" name="Content Placeholder 5">
            <a:extLst>
              <a:ext uri="{FF2B5EF4-FFF2-40B4-BE49-F238E27FC236}">
                <a16:creationId xmlns:a16="http://schemas.microsoft.com/office/drawing/2014/main" id="{FB298222-3167-40AA-A1DD-C6E62C556CC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5129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90AC-B8F2-490F-B815-21ABD4883083}"/>
              </a:ext>
            </a:extLst>
          </p:cNvPr>
          <p:cNvSpPr>
            <a:spLocks noGrp="1"/>
          </p:cNvSpPr>
          <p:nvPr>
            <p:ph type="title"/>
          </p:nvPr>
        </p:nvSpPr>
        <p:spPr/>
        <p:txBody>
          <a:bodyPr/>
          <a:lstStyle/>
          <a:p>
            <a:r>
              <a:rPr lang="en-US">
                <a:solidFill>
                  <a:prstClr val="white"/>
                </a:solidFill>
                <a:latin typeface="Lucida Sans"/>
                <a:cs typeface="Arial"/>
              </a:rPr>
              <a:t>Questions?</a:t>
            </a:r>
            <a:endParaRPr lang="en-US"/>
          </a:p>
        </p:txBody>
      </p:sp>
      <p:sp>
        <p:nvSpPr>
          <p:cNvPr id="3" name="Subtitle 2">
            <a:extLst>
              <a:ext uri="{FF2B5EF4-FFF2-40B4-BE49-F238E27FC236}">
                <a16:creationId xmlns:a16="http://schemas.microsoft.com/office/drawing/2014/main" id="{BDCB97EA-930E-45A1-A95B-0B0090FAA963}"/>
              </a:ext>
            </a:extLst>
          </p:cNvPr>
          <p:cNvSpPr>
            <a:spLocks noGrp="1"/>
          </p:cNvSpPr>
          <p:nvPr>
            <p:ph idx="1"/>
          </p:nvPr>
        </p:nvSpPr>
        <p:spPr>
          <a:xfrm>
            <a:off x="2292427" y="2294200"/>
            <a:ext cx="6241975" cy="819703"/>
          </a:xfrm>
        </p:spPr>
        <p:txBody>
          <a:bodyPr/>
          <a:lstStyle/>
          <a:p>
            <a:r>
              <a:rPr lang="en-US"/>
              <a:t>	</a:t>
            </a:r>
            <a:r>
              <a:rPr lang="en-US" sz="6600">
                <a:solidFill>
                  <a:schemeClr val="accent1"/>
                </a:solidFill>
              </a:rPr>
              <a:t>QUESTIONS?</a:t>
            </a:r>
          </a:p>
        </p:txBody>
      </p:sp>
    </p:spTree>
    <p:extLst>
      <p:ext uri="{BB962C8B-B14F-4D97-AF65-F5344CB8AC3E}">
        <p14:creationId xmlns:p14="http://schemas.microsoft.com/office/powerpoint/2010/main" val="185723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12500" b="12500"/>
          <a:stretch/>
        </p:blipFill>
        <p:spPr>
          <a:xfrm>
            <a:off x="0" y="1"/>
            <a:ext cx="12192000" cy="6858000"/>
          </a:xfrm>
          <a:prstGeom prst="rect">
            <a:avLst/>
          </a:prstGeom>
        </p:spPr>
      </p:pic>
      <p:sp>
        <p:nvSpPr>
          <p:cNvPr id="5" name="Title 1">
            <a:extLst>
              <a:ext uri="{FF2B5EF4-FFF2-40B4-BE49-F238E27FC236}">
                <a16:creationId xmlns:a16="http://schemas.microsoft.com/office/drawing/2014/main" id="{0F7FB86E-229A-4CA6-8DBB-59A8F1A92251}"/>
              </a:ext>
            </a:extLst>
          </p:cNvPr>
          <p:cNvSpPr txBox="1">
            <a:spLocks/>
          </p:cNvSpPr>
          <p:nvPr/>
        </p:nvSpPr>
        <p:spPr>
          <a:xfrm>
            <a:off x="1146313" y="363794"/>
            <a:ext cx="9899374" cy="58993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Sans" panose="020B0602030504020204" pitchFamily="34" charset="0"/>
                <a:ea typeface="National Light" pitchFamily="2" charset="0"/>
                <a:cs typeface="National Light" pitchFamily="2" charset="0"/>
              </a:rPr>
              <a:t>Handicap Index Formula</a:t>
            </a:r>
          </a:p>
        </p:txBody>
      </p:sp>
    </p:spTree>
    <p:extLst>
      <p:ext uri="{BB962C8B-B14F-4D97-AF65-F5344CB8AC3E}">
        <p14:creationId xmlns:p14="http://schemas.microsoft.com/office/powerpoint/2010/main" val="373914995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257176" y="558165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518AA95-939A-4F6A-BB8A-8034CD155A8C}"/>
              </a:ext>
            </a:extLst>
          </p:cNvPr>
          <p:cNvSpPr/>
          <p:nvPr/>
        </p:nvSpPr>
        <p:spPr>
          <a:xfrm>
            <a:off x="333375" y="2543907"/>
            <a:ext cx="2227569" cy="7848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70C0"/>
                </a:solidFill>
                <a:effectLst/>
                <a:uLnTx/>
                <a:uFillTx/>
                <a:latin typeface="Lucida Sans" panose="020B0602030504020204" pitchFamily="34" charset="0"/>
                <a:ea typeface="+mn-ea"/>
                <a:cs typeface="+mn-cs"/>
              </a:rPr>
              <a:t>1)  </a:t>
            </a:r>
            <a:r>
              <a:rPr kumimoji="0" lang="en-US" sz="14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The </a:t>
            </a:r>
            <a:r>
              <a:rPr kumimoji="0" lang="en-US" sz="14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minimum</a:t>
            </a:r>
            <a:r>
              <a:rPr kumimoji="0" lang="en-US" sz="14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 number of scores required.</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FE14037-AA83-4A6F-877E-321A36CA2F5E}"/>
              </a:ext>
            </a:extLst>
          </p:cNvPr>
          <p:cNvSpPr/>
          <p:nvPr/>
        </p:nvSpPr>
        <p:spPr>
          <a:xfrm>
            <a:off x="2179229" y="3383643"/>
            <a:ext cx="2655639" cy="56938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70C0"/>
                </a:solidFill>
                <a:effectLst/>
                <a:uLnTx/>
                <a:uFillTx/>
                <a:latin typeface="Lucida Sans"/>
                <a:ea typeface="+mn-ea"/>
                <a:cs typeface="+mn-cs"/>
              </a:rPr>
              <a:t>2)  </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The </a:t>
            </a:r>
            <a:r>
              <a:rPr kumimoji="0" lang="en-US" sz="1400" b="1" i="0" u="none" strike="noStrike" kern="1200" cap="none" spc="0" normalizeH="0" baseline="0" noProof="0">
                <a:ln>
                  <a:noFill/>
                </a:ln>
                <a:solidFill>
                  <a:prstClr val="black">
                    <a:lumMod val="95000"/>
                    <a:lumOff val="5000"/>
                  </a:prstClr>
                </a:solidFill>
                <a:effectLst/>
                <a:uLnTx/>
                <a:uFillTx/>
                <a:latin typeface="Lucida Sans"/>
                <a:ea typeface="+mn-ea"/>
                <a:cs typeface="+mn-cs"/>
              </a:rPr>
              <a:t>number</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 of </a:t>
            </a:r>
            <a:r>
              <a:rPr kumimoji="0" lang="en-US" sz="1400" b="1" i="0" u="none" strike="noStrike" kern="1200" cap="none" spc="0" normalizeH="0" baseline="0" noProof="0">
                <a:ln>
                  <a:noFill/>
                </a:ln>
                <a:solidFill>
                  <a:prstClr val="black">
                    <a:lumMod val="95000"/>
                    <a:lumOff val="5000"/>
                  </a:prstClr>
                </a:solidFill>
                <a:effectLst/>
                <a:uLnTx/>
                <a:uFillTx/>
                <a:latin typeface="Lucida Sans"/>
                <a:ea typeface="+mn-ea"/>
                <a:cs typeface="+mn-cs"/>
              </a:rPr>
              <a:t>differentials</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 used. </a:t>
            </a:r>
            <a:endParaRPr kumimoji="0" lang="en-US" sz="1400" b="1"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DF4CD-EC4C-4209-9FE8-6CD34AB25B76}"/>
              </a:ext>
            </a:extLst>
          </p:cNvPr>
          <p:cNvSpPr/>
          <p:nvPr/>
        </p:nvSpPr>
        <p:spPr>
          <a:xfrm>
            <a:off x="9177250" y="3066368"/>
            <a:ext cx="2817024" cy="784830"/>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70C0"/>
                </a:solidFill>
                <a:effectLst/>
                <a:uLnTx/>
                <a:uFillTx/>
                <a:latin typeface="Lucida Sans"/>
                <a:ea typeface="+mn-ea"/>
                <a:cs typeface="+mn-cs"/>
              </a:rPr>
              <a:t>5)  </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The </a:t>
            </a:r>
            <a:r>
              <a:rPr kumimoji="0" lang="en-US" sz="1400" b="1" i="0" u="none" strike="noStrike" kern="1200" cap="none" spc="0" normalizeH="0" baseline="0" noProof="0">
                <a:ln>
                  <a:noFill/>
                </a:ln>
                <a:solidFill>
                  <a:prstClr val="black">
                    <a:lumMod val="95000"/>
                    <a:lumOff val="5000"/>
                  </a:prstClr>
                </a:solidFill>
                <a:effectLst/>
                <a:uLnTx/>
                <a:uFillTx/>
                <a:latin typeface="Lucida Sans"/>
                <a:ea typeface="+mn-ea"/>
                <a:cs typeface="+mn-cs"/>
              </a:rPr>
              <a:t>addition</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 of a Soft Cap and Hard Cap to limit upward movement.</a:t>
            </a:r>
          </a:p>
        </p:txBody>
      </p:sp>
      <p:sp>
        <p:nvSpPr>
          <p:cNvPr id="14" name="Rectangle 13">
            <a:extLst>
              <a:ext uri="{FF2B5EF4-FFF2-40B4-BE49-F238E27FC236}">
                <a16:creationId xmlns:a16="http://schemas.microsoft.com/office/drawing/2014/main" id="{2C1C5B38-C320-447A-8CC2-6097C482F075}"/>
              </a:ext>
            </a:extLst>
          </p:cNvPr>
          <p:cNvSpPr/>
          <p:nvPr/>
        </p:nvSpPr>
        <p:spPr>
          <a:xfrm rot="20164934">
            <a:off x="701807" y="3306291"/>
            <a:ext cx="677621" cy="92333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Lucida Sans" panose="020B0602030504020204" pitchFamily="34" charset="0"/>
                <a:ea typeface="+mn-ea"/>
                <a:cs typeface="+mn-cs"/>
              </a:rPr>
              <a:t>3</a:t>
            </a:r>
          </a:p>
        </p:txBody>
      </p:sp>
      <p:cxnSp>
        <p:nvCxnSpPr>
          <p:cNvPr id="21" name="Straight Arrow Connector 20">
            <a:extLst>
              <a:ext uri="{FF2B5EF4-FFF2-40B4-BE49-F238E27FC236}">
                <a16:creationId xmlns:a16="http://schemas.microsoft.com/office/drawing/2014/main" id="{781B3116-9D2E-44C5-8F7F-6E008658691A}"/>
              </a:ext>
            </a:extLst>
          </p:cNvPr>
          <p:cNvCxnSpPr>
            <a:cxnSpLocks/>
          </p:cNvCxnSpPr>
          <p:nvPr/>
        </p:nvCxnSpPr>
        <p:spPr>
          <a:xfrm flipV="1">
            <a:off x="10970792" y="3960274"/>
            <a:ext cx="170066" cy="642891"/>
          </a:xfrm>
          <a:prstGeom prst="straightConnector1">
            <a:avLst/>
          </a:prstGeom>
          <a:ln w="82550">
            <a:solidFill>
              <a:srgbClr val="FEDB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8AAC84B-BC34-49E7-8533-7A0B6A0ECE07}"/>
              </a:ext>
            </a:extLst>
          </p:cNvPr>
          <p:cNvCxnSpPr>
            <a:cxnSpLocks/>
          </p:cNvCxnSpPr>
          <p:nvPr/>
        </p:nvCxnSpPr>
        <p:spPr>
          <a:xfrm flipV="1">
            <a:off x="10718562" y="4650364"/>
            <a:ext cx="240740" cy="625278"/>
          </a:xfrm>
          <a:prstGeom prst="straightConnector1">
            <a:avLst/>
          </a:prstGeom>
          <a:ln w="79375" cmpd="sng">
            <a:solidFill>
              <a:srgbClr val="00B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AD35C5-4DE3-4E09-B6EC-B192D3B5FC89}"/>
              </a:ext>
            </a:extLst>
          </p:cNvPr>
          <p:cNvCxnSpPr>
            <a:cxnSpLocks/>
          </p:cNvCxnSpPr>
          <p:nvPr/>
        </p:nvCxnSpPr>
        <p:spPr>
          <a:xfrm>
            <a:off x="10838932" y="3919253"/>
            <a:ext cx="603853" cy="5631"/>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2C6C766-11A7-470F-9AB2-03A5EB9FA381}"/>
              </a:ext>
            </a:extLst>
          </p:cNvPr>
          <p:cNvCxnSpPr>
            <a:cxnSpLocks/>
          </p:cNvCxnSpPr>
          <p:nvPr/>
        </p:nvCxnSpPr>
        <p:spPr>
          <a:xfrm>
            <a:off x="10340213" y="4616724"/>
            <a:ext cx="1431227"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2" name="Graphic 61" descr="Golf">
            <a:extLst>
              <a:ext uri="{FF2B5EF4-FFF2-40B4-BE49-F238E27FC236}">
                <a16:creationId xmlns:a16="http://schemas.microsoft.com/office/drawing/2014/main" id="{71B5600C-80FE-4CE6-A5F2-D1B78A4D27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64764">
            <a:off x="7316588" y="4485526"/>
            <a:ext cx="925867" cy="925867"/>
          </a:xfrm>
          <a:prstGeom prst="rect">
            <a:avLst/>
          </a:prstGeom>
        </p:spPr>
      </p:pic>
      <p:sp>
        <p:nvSpPr>
          <p:cNvPr id="65" name="Rectangle 64">
            <a:extLst>
              <a:ext uri="{FF2B5EF4-FFF2-40B4-BE49-F238E27FC236}">
                <a16:creationId xmlns:a16="http://schemas.microsoft.com/office/drawing/2014/main" id="{480829FC-11F4-4F28-AF47-A8D1248183DD}"/>
              </a:ext>
            </a:extLst>
          </p:cNvPr>
          <p:cNvSpPr/>
          <p:nvPr/>
        </p:nvSpPr>
        <p:spPr>
          <a:xfrm rot="917971">
            <a:off x="7913919" y="4689646"/>
            <a:ext cx="897155" cy="64633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Lucida Sans" panose="020B0602030504020204" pitchFamily="34" charset="0"/>
                <a:ea typeface="+mn-ea"/>
                <a:cs typeface="+mn-cs"/>
              </a:rPr>
              <a:t>-1</a:t>
            </a:r>
          </a:p>
        </p:txBody>
      </p:sp>
      <p:sp>
        <p:nvSpPr>
          <p:cNvPr id="66" name="Rectangle 65">
            <a:extLst>
              <a:ext uri="{FF2B5EF4-FFF2-40B4-BE49-F238E27FC236}">
                <a16:creationId xmlns:a16="http://schemas.microsoft.com/office/drawing/2014/main" id="{63760FBE-9126-497A-B6C7-DFEF53AFBDE1}"/>
              </a:ext>
            </a:extLst>
          </p:cNvPr>
          <p:cNvSpPr/>
          <p:nvPr/>
        </p:nvSpPr>
        <p:spPr>
          <a:xfrm>
            <a:off x="6628578" y="3884449"/>
            <a:ext cx="2817024" cy="784830"/>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70C0"/>
                </a:solidFill>
                <a:effectLst/>
                <a:uLnTx/>
                <a:uFillTx/>
                <a:latin typeface="Lucida Sans"/>
                <a:ea typeface="+mn-ea"/>
                <a:cs typeface="+mn-cs"/>
              </a:rPr>
              <a:t>4)  </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An Exceptional Score Reduction that considers </a:t>
            </a:r>
            <a:r>
              <a:rPr kumimoji="0" lang="en-US" sz="1400" b="1" i="0" u="none" strike="noStrike" kern="1200" cap="none" spc="0" normalizeH="0" baseline="0" noProof="0">
                <a:ln>
                  <a:noFill/>
                </a:ln>
                <a:solidFill>
                  <a:prstClr val="black">
                    <a:lumMod val="95000"/>
                    <a:lumOff val="5000"/>
                  </a:prstClr>
                </a:solidFill>
                <a:effectLst/>
                <a:uLnTx/>
                <a:uFillTx/>
                <a:latin typeface="Lucida Sans"/>
                <a:ea typeface="+mn-ea"/>
                <a:cs typeface="+mn-cs"/>
              </a:rPr>
              <a:t>all scores.</a:t>
            </a:r>
          </a:p>
        </p:txBody>
      </p:sp>
      <p:sp>
        <p:nvSpPr>
          <p:cNvPr id="67" name="Rectangle 66">
            <a:extLst>
              <a:ext uri="{FF2B5EF4-FFF2-40B4-BE49-F238E27FC236}">
                <a16:creationId xmlns:a16="http://schemas.microsoft.com/office/drawing/2014/main" id="{AEB65CB9-8D7C-4AF0-82D0-4522AB79029A}"/>
              </a:ext>
            </a:extLst>
          </p:cNvPr>
          <p:cNvSpPr/>
          <p:nvPr/>
        </p:nvSpPr>
        <p:spPr>
          <a:xfrm>
            <a:off x="4329475" y="3583801"/>
            <a:ext cx="2468967" cy="569387"/>
          </a:xfrm>
          <a:prstGeom prst="rect">
            <a:avLst/>
          </a:prstGeom>
        </p:spPr>
        <p:txBody>
          <a:bodyPr wrap="square"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1" u="none" strike="noStrike" kern="1200" cap="none" spc="0" normalizeH="0" baseline="0" noProof="0">
                <a:ln>
                  <a:noFill/>
                </a:ln>
                <a:solidFill>
                  <a:srgbClr val="0070C0"/>
                </a:solidFill>
                <a:effectLst/>
                <a:uLnTx/>
                <a:uFillTx/>
                <a:latin typeface="Lucida Sans"/>
                <a:ea typeface="+mn-ea"/>
                <a:cs typeface="+mn-cs"/>
              </a:rPr>
              <a:t>3)  </a:t>
            </a:r>
            <a:r>
              <a:rPr kumimoji="0" lang="en-US" sz="1400" b="0" i="0" u="none" strike="noStrike" kern="1200" cap="none" spc="0" normalizeH="0" baseline="0" noProof="0">
                <a:ln>
                  <a:noFill/>
                </a:ln>
                <a:solidFill>
                  <a:prstClr val="black">
                    <a:lumMod val="95000"/>
                    <a:lumOff val="5000"/>
                  </a:prstClr>
                </a:solidFill>
                <a:effectLst/>
                <a:uLnTx/>
                <a:uFillTx/>
                <a:latin typeface="Lucida Sans"/>
                <a:ea typeface="+mn-ea"/>
                <a:cs typeface="+mn-cs"/>
              </a:rPr>
              <a:t>A Playing Conditions Calculation.</a:t>
            </a:r>
          </a:p>
        </p:txBody>
      </p:sp>
      <p:pic>
        <p:nvPicPr>
          <p:cNvPr id="68" name="Picture 67">
            <a:extLst>
              <a:ext uri="{FF2B5EF4-FFF2-40B4-BE49-F238E27FC236}">
                <a16:creationId xmlns:a16="http://schemas.microsoft.com/office/drawing/2014/main" id="{BC1067ED-8A90-4874-A908-DA1553A86515}"/>
              </a:ext>
            </a:extLst>
          </p:cNvPr>
          <p:cNvPicPr>
            <a:picLocks noChangeAspect="1"/>
          </p:cNvPicPr>
          <p:nvPr/>
        </p:nvPicPr>
        <p:blipFill>
          <a:blip r:embed="rId5"/>
          <a:stretch>
            <a:fillRect/>
          </a:stretch>
        </p:blipFill>
        <p:spPr>
          <a:xfrm rot="20471981">
            <a:off x="5416057" y="4389959"/>
            <a:ext cx="592554" cy="488671"/>
          </a:xfrm>
          <a:prstGeom prst="rect">
            <a:avLst/>
          </a:prstGeom>
        </p:spPr>
      </p:pic>
      <p:pic>
        <p:nvPicPr>
          <p:cNvPr id="69" name="Picture 68">
            <a:extLst>
              <a:ext uri="{FF2B5EF4-FFF2-40B4-BE49-F238E27FC236}">
                <a16:creationId xmlns:a16="http://schemas.microsoft.com/office/drawing/2014/main" id="{71839935-BFC6-45A1-A359-D5E997B55B9E}"/>
              </a:ext>
            </a:extLst>
          </p:cNvPr>
          <p:cNvPicPr>
            <a:picLocks noChangeAspect="1"/>
          </p:cNvPicPr>
          <p:nvPr/>
        </p:nvPicPr>
        <p:blipFill>
          <a:blip r:embed="rId6"/>
          <a:stretch>
            <a:fillRect/>
          </a:stretch>
        </p:blipFill>
        <p:spPr>
          <a:xfrm>
            <a:off x="4613365" y="4400539"/>
            <a:ext cx="597204" cy="511225"/>
          </a:xfrm>
          <a:prstGeom prst="rect">
            <a:avLst/>
          </a:prstGeom>
        </p:spPr>
      </p:pic>
      <p:sp>
        <p:nvSpPr>
          <p:cNvPr id="8" name="TextBox 7">
            <a:extLst>
              <a:ext uri="{FF2B5EF4-FFF2-40B4-BE49-F238E27FC236}">
                <a16:creationId xmlns:a16="http://schemas.microsoft.com/office/drawing/2014/main" id="{24F8DC31-B47F-4E60-BA14-C09E1E6ACE9D}"/>
              </a:ext>
            </a:extLst>
          </p:cNvPr>
          <p:cNvSpPr txBox="1"/>
          <p:nvPr/>
        </p:nvSpPr>
        <p:spPr>
          <a:xfrm>
            <a:off x="206189" y="1604735"/>
            <a:ext cx="111626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There are </a:t>
            </a:r>
            <a:r>
              <a:rPr kumimoji="0" lang="en-US" sz="18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five significant changes </a:t>
            </a:r>
            <a:r>
              <a:rPr kumimoji="0" lang="en-US" sz="18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to the Handicap Index calculation coming in 2020:</a:t>
            </a:r>
          </a:p>
        </p:txBody>
      </p:sp>
      <p:sp>
        <p:nvSpPr>
          <p:cNvPr id="6" name="Title 5">
            <a:extLst>
              <a:ext uri="{FF2B5EF4-FFF2-40B4-BE49-F238E27FC236}">
                <a16:creationId xmlns:a16="http://schemas.microsoft.com/office/drawing/2014/main" id="{8F1718B1-4831-426A-9B03-BEF44F923DF3}"/>
              </a:ext>
            </a:extLst>
          </p:cNvPr>
          <p:cNvSpPr>
            <a:spLocks noGrp="1"/>
          </p:cNvSpPr>
          <p:nvPr>
            <p:ph type="title"/>
          </p:nvPr>
        </p:nvSpPr>
        <p:spPr/>
        <p:txBody>
          <a:bodyPr/>
          <a:lstStyle/>
          <a:p>
            <a:r>
              <a:rPr lang="en-US"/>
              <a:t>Handicap Index Calculation</a:t>
            </a:r>
          </a:p>
        </p:txBody>
      </p:sp>
      <p:grpSp>
        <p:nvGrpSpPr>
          <p:cNvPr id="3" name="Group 2">
            <a:extLst>
              <a:ext uri="{FF2B5EF4-FFF2-40B4-BE49-F238E27FC236}">
                <a16:creationId xmlns:a16="http://schemas.microsoft.com/office/drawing/2014/main" id="{FDD232B9-C968-48CE-B03A-424A5424119E}"/>
              </a:ext>
            </a:extLst>
          </p:cNvPr>
          <p:cNvGrpSpPr/>
          <p:nvPr/>
        </p:nvGrpSpPr>
        <p:grpSpPr>
          <a:xfrm>
            <a:off x="2040055" y="4092883"/>
            <a:ext cx="2062157" cy="1157960"/>
            <a:chOff x="2447144" y="4451146"/>
            <a:chExt cx="2062157" cy="1157960"/>
          </a:xfrm>
        </p:grpSpPr>
        <p:sp>
          <p:nvSpPr>
            <p:cNvPr id="43" name="Rectangle 42">
              <a:extLst>
                <a:ext uri="{FF2B5EF4-FFF2-40B4-BE49-F238E27FC236}">
                  <a16:creationId xmlns:a16="http://schemas.microsoft.com/office/drawing/2014/main" id="{A6F508BE-9098-4CBB-A210-EE738ECB2634}"/>
                </a:ext>
              </a:extLst>
            </p:cNvPr>
            <p:cNvSpPr/>
            <p:nvPr/>
          </p:nvSpPr>
          <p:spPr>
            <a:xfrm rot="1480719">
              <a:off x="2447144" y="4451146"/>
              <a:ext cx="886500" cy="646331"/>
            </a:xfrm>
            <a:prstGeom prst="rect">
              <a:avLst/>
            </a:prstGeom>
            <a:solidFill>
              <a:schemeClr val="bg1"/>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Lucida Sans" panose="020B0602030504020204" pitchFamily="34" charset="0"/>
                  <a:ea typeface="+mn-ea"/>
                  <a:cs typeface="+mn-cs"/>
                </a:rPr>
                <a:t>8</a:t>
              </a:r>
            </a:p>
          </p:txBody>
        </p:sp>
        <p:sp>
          <p:nvSpPr>
            <p:cNvPr id="44" name="Rectangle 43">
              <a:extLst>
                <a:ext uri="{FF2B5EF4-FFF2-40B4-BE49-F238E27FC236}">
                  <a16:creationId xmlns:a16="http://schemas.microsoft.com/office/drawing/2014/main" id="{E862A3FB-F436-46DB-AA29-066A8848A066}"/>
                </a:ext>
              </a:extLst>
            </p:cNvPr>
            <p:cNvSpPr/>
            <p:nvPr/>
          </p:nvSpPr>
          <p:spPr>
            <a:xfrm rot="2525576">
              <a:off x="3169746" y="4744155"/>
              <a:ext cx="547614" cy="46166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Lucida Sans" panose="020B0602030504020204" pitchFamily="34" charset="0"/>
                  <a:ea typeface="+mn-ea"/>
                  <a:cs typeface="+mn-cs"/>
                </a:rPr>
                <a:t>of</a:t>
              </a:r>
            </a:p>
          </p:txBody>
        </p:sp>
        <p:sp>
          <p:nvSpPr>
            <p:cNvPr id="15" name="Rectangle 14">
              <a:extLst>
                <a:ext uri="{FF2B5EF4-FFF2-40B4-BE49-F238E27FC236}">
                  <a16:creationId xmlns:a16="http://schemas.microsoft.com/office/drawing/2014/main" id="{13594BEB-7968-4F7A-A18D-678BEF10F3C0}"/>
                </a:ext>
              </a:extLst>
            </p:cNvPr>
            <p:cNvSpPr/>
            <p:nvPr/>
          </p:nvSpPr>
          <p:spPr>
            <a:xfrm rot="1480719">
              <a:off x="3622801" y="4962775"/>
              <a:ext cx="886500" cy="646331"/>
            </a:xfrm>
            <a:prstGeom prst="rect">
              <a:avLst/>
            </a:prstGeom>
            <a:solidFill>
              <a:schemeClr val="bg1"/>
            </a:solidFill>
          </p:spPr>
          <p:txBody>
            <a:bodyPr wrap="square" lIns="91440" tIns="45720" rIns="91440" bIns="45720" anchor="t">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uLnTx/>
                  <a:uFillTx/>
                  <a:latin typeface="Lucida Sans" panose="020B0602030504020204" pitchFamily="34" charset="0"/>
                  <a:ea typeface="+mn-ea"/>
                  <a:cs typeface="+mn-cs"/>
                </a:rPr>
                <a:t>20</a:t>
              </a:r>
            </a:p>
          </p:txBody>
        </p:sp>
      </p:grpSp>
    </p:spTree>
    <p:extLst>
      <p:ext uri="{BB962C8B-B14F-4D97-AF65-F5344CB8AC3E}">
        <p14:creationId xmlns:p14="http://schemas.microsoft.com/office/powerpoint/2010/main" val="19084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6" grpId="0"/>
      <p:bldP spid="14" grpId="0"/>
      <p:bldP spid="65" grpId="0"/>
      <p:bldP spid="66" grpId="0"/>
      <p:bldP spid="6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12500" b="12500"/>
          <a:stretch/>
        </p:blipFill>
        <p:spPr>
          <a:xfrm>
            <a:off x="0" y="1"/>
            <a:ext cx="12192000" cy="6858000"/>
          </a:xfrm>
          <a:prstGeom prst="rect">
            <a:avLst/>
          </a:prstGeom>
        </p:spPr>
      </p:pic>
      <p:sp>
        <p:nvSpPr>
          <p:cNvPr id="5" name="Title 1">
            <a:extLst>
              <a:ext uri="{FF2B5EF4-FFF2-40B4-BE49-F238E27FC236}">
                <a16:creationId xmlns:a16="http://schemas.microsoft.com/office/drawing/2014/main" id="{0F7FB86E-229A-4CA6-8DBB-59A8F1A92251}"/>
              </a:ext>
            </a:extLst>
          </p:cNvPr>
          <p:cNvSpPr txBox="1">
            <a:spLocks/>
          </p:cNvSpPr>
          <p:nvPr/>
        </p:nvSpPr>
        <p:spPr>
          <a:xfrm>
            <a:off x="1146313" y="363794"/>
            <a:ext cx="9899374" cy="58993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Lucida Sans" panose="020B0602030504020204" pitchFamily="34" charset="0"/>
                <a:ea typeface="National Light" pitchFamily="2" charset="0"/>
                <a:cs typeface="National Light" pitchFamily="2" charset="0"/>
              </a:rPr>
              <a:t>Welcome to the WHS</a:t>
            </a:r>
          </a:p>
        </p:txBody>
      </p:sp>
    </p:spTree>
    <p:extLst>
      <p:ext uri="{BB962C8B-B14F-4D97-AF65-F5344CB8AC3E}">
        <p14:creationId xmlns:p14="http://schemas.microsoft.com/office/powerpoint/2010/main" val="131149505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0FB0D-F829-4A63-91F5-B82352B170F6}"/>
              </a:ext>
            </a:extLst>
          </p:cNvPr>
          <p:cNvSpPr>
            <a:spLocks noGrp="1"/>
          </p:cNvSpPr>
          <p:nvPr>
            <p:ph type="title"/>
          </p:nvPr>
        </p:nvSpPr>
        <p:spPr/>
        <p:txBody>
          <a:bodyPr/>
          <a:lstStyle/>
          <a:p>
            <a:r>
              <a:rPr lang="en-US">
                <a:cs typeface="Arial"/>
              </a:rPr>
              <a:t>Number of Differentials Used</a:t>
            </a:r>
            <a:endParaRPr lang="en-US"/>
          </a:p>
        </p:txBody>
      </p:sp>
      <p:sp>
        <p:nvSpPr>
          <p:cNvPr id="3" name="Content Placeholder 2">
            <a:extLst>
              <a:ext uri="{FF2B5EF4-FFF2-40B4-BE49-F238E27FC236}">
                <a16:creationId xmlns:a16="http://schemas.microsoft.com/office/drawing/2014/main" id="{1691F070-677C-4FEF-94EB-5EC067744AED}"/>
              </a:ext>
            </a:extLst>
          </p:cNvPr>
          <p:cNvSpPr>
            <a:spLocks noGrp="1"/>
          </p:cNvSpPr>
          <p:nvPr>
            <p:ph idx="1"/>
          </p:nvPr>
        </p:nvSpPr>
        <p:spPr>
          <a:xfrm>
            <a:off x="453443" y="1020965"/>
            <a:ext cx="10347907" cy="4493815"/>
          </a:xfrm>
        </p:spPr>
        <p:txBody>
          <a:bodyPr anchor="t">
            <a:noAutofit/>
          </a:bodyPr>
          <a:lstStyle/>
          <a:p>
            <a:r>
              <a:rPr lang="en-US" sz="2000" dirty="0">
                <a:solidFill>
                  <a:schemeClr val="tx1"/>
                </a:solidFill>
                <a:latin typeface="Lucida Sans"/>
              </a:rPr>
              <a:t>The following table will be used to determine the number of score differentials used in the Handicap Index calculation, as well as any additional adjustment:</a:t>
            </a:r>
          </a:p>
          <a:p>
            <a:endParaRPr lang="en-US" dirty="0"/>
          </a:p>
        </p:txBody>
      </p:sp>
      <p:pic>
        <p:nvPicPr>
          <p:cNvPr id="4" name="Picture 3">
            <a:extLst>
              <a:ext uri="{FF2B5EF4-FFF2-40B4-BE49-F238E27FC236}">
                <a16:creationId xmlns:a16="http://schemas.microsoft.com/office/drawing/2014/main" id="{9AE32018-A3F7-4D4E-B24E-417CCD8C9CF3}"/>
              </a:ext>
            </a:extLst>
          </p:cNvPr>
          <p:cNvPicPr>
            <a:picLocks noChangeAspect="1"/>
          </p:cNvPicPr>
          <p:nvPr/>
        </p:nvPicPr>
        <p:blipFill>
          <a:blip r:embed="rId3"/>
          <a:stretch>
            <a:fillRect/>
          </a:stretch>
        </p:blipFill>
        <p:spPr>
          <a:xfrm>
            <a:off x="2913358" y="1762476"/>
            <a:ext cx="6365284" cy="4187870"/>
          </a:xfrm>
          <a:prstGeom prst="rect">
            <a:avLst/>
          </a:prstGeom>
        </p:spPr>
      </p:pic>
    </p:spTree>
    <p:extLst>
      <p:ext uri="{BB962C8B-B14F-4D97-AF65-F5344CB8AC3E}">
        <p14:creationId xmlns:p14="http://schemas.microsoft.com/office/powerpoint/2010/main" val="3078624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90F3FA-06E7-4D50-9806-05D7D27D006D}"/>
              </a:ext>
            </a:extLst>
          </p:cNvPr>
          <p:cNvSpPr>
            <a:spLocks noGrp="1"/>
          </p:cNvSpPr>
          <p:nvPr>
            <p:ph idx="1"/>
          </p:nvPr>
        </p:nvSpPr>
        <p:spPr>
          <a:xfrm>
            <a:off x="463627" y="1295407"/>
            <a:ext cx="11267162" cy="3221176"/>
          </a:xfrm>
        </p:spPr>
        <p:txBody>
          <a:bodyPr anchor="t">
            <a:noAutofit/>
          </a:bodyPr>
          <a:lstStyle/>
          <a:p>
            <a:r>
              <a:rPr lang="en-US" sz="2400" dirty="0">
                <a:solidFill>
                  <a:schemeClr val="tx1"/>
                </a:solidFill>
                <a:latin typeface="Lucida Sans"/>
              </a:rPr>
              <a:t>For an 18-hole Score, a Score Differential is calculated as follows:</a:t>
            </a:r>
          </a:p>
          <a:p>
            <a:endParaRPr lang="en-US" dirty="0">
              <a:solidFill>
                <a:schemeClr val="tx1"/>
              </a:solidFill>
            </a:endParaRPr>
          </a:p>
          <a:p>
            <a:pPr algn="ctr"/>
            <a:endParaRPr lang="en-US" sz="2400" b="1" dirty="0">
              <a:solidFill>
                <a:schemeClr val="tx1"/>
              </a:solidFill>
            </a:endParaRPr>
          </a:p>
          <a:p>
            <a:pPr algn="ctr"/>
            <a:r>
              <a:rPr lang="en-US" sz="2400" b="1" dirty="0">
                <a:solidFill>
                  <a:schemeClr val="tx1"/>
                </a:solidFill>
                <a:latin typeface="Lucida Sans"/>
              </a:rPr>
              <a:t>Score Differential =</a:t>
            </a:r>
          </a:p>
          <a:p>
            <a:endParaRPr lang="en-US" b="1" dirty="0"/>
          </a:p>
          <a:p>
            <a:endParaRPr lang="en-US" b="1" dirty="0"/>
          </a:p>
          <a:p>
            <a:endParaRPr lang="en-US" dirty="0"/>
          </a:p>
          <a:p>
            <a:endParaRPr lang="en-US" dirty="0"/>
          </a:p>
        </p:txBody>
      </p:sp>
      <p:sp>
        <p:nvSpPr>
          <p:cNvPr id="4" name="Title 3">
            <a:extLst>
              <a:ext uri="{FF2B5EF4-FFF2-40B4-BE49-F238E27FC236}">
                <a16:creationId xmlns:a16="http://schemas.microsoft.com/office/drawing/2014/main" id="{B54BD522-CA68-4E6D-A1E2-651AC0B7C6F8}"/>
              </a:ext>
            </a:extLst>
          </p:cNvPr>
          <p:cNvSpPr>
            <a:spLocks noGrp="1"/>
          </p:cNvSpPr>
          <p:nvPr>
            <p:ph type="title"/>
          </p:nvPr>
        </p:nvSpPr>
        <p:spPr/>
        <p:txBody>
          <a:bodyPr/>
          <a:lstStyle/>
          <a:p>
            <a:r>
              <a:rPr lang="en-US"/>
              <a:t>Calculation of a Score Differential</a:t>
            </a:r>
          </a:p>
        </p:txBody>
      </p:sp>
      <p:sp>
        <p:nvSpPr>
          <p:cNvPr id="3" name="TextBox 2">
            <a:extLst>
              <a:ext uri="{FF2B5EF4-FFF2-40B4-BE49-F238E27FC236}">
                <a16:creationId xmlns:a16="http://schemas.microsoft.com/office/drawing/2014/main" id="{A91D73E4-6E67-4507-A3D2-0D58287ED2B0}"/>
              </a:ext>
            </a:extLst>
          </p:cNvPr>
          <p:cNvSpPr txBox="1"/>
          <p:nvPr/>
        </p:nvSpPr>
        <p:spPr>
          <a:xfrm>
            <a:off x="663842" y="3028890"/>
            <a:ext cx="10864315" cy="400110"/>
          </a:xfrm>
          <a:prstGeom prst="rect">
            <a:avLst/>
          </a:prstGeom>
          <a:noFill/>
        </p:spPr>
        <p:txBody>
          <a:bodyPr wrap="square" rtlCol="0">
            <a:spAutoFit/>
          </a:bodyPr>
          <a:lstStyle/>
          <a:p>
            <a:pPr algn="ctr"/>
            <a:r>
              <a:rPr lang="en-US" sz="2000" b="1" dirty="0">
                <a:solidFill>
                  <a:srgbClr val="00B0F0"/>
                </a:solidFill>
                <a:latin typeface="Lucida Sans" panose="020B0602030504020204" pitchFamily="34" charset="0"/>
              </a:rPr>
              <a:t>(113 / Slope Rating) X (Adjusted Gross Score – Course Rating </a:t>
            </a:r>
            <a:r>
              <a:rPr lang="en-US" sz="2000" b="1" dirty="0">
                <a:solidFill>
                  <a:srgbClr val="FF0000"/>
                </a:solidFill>
                <a:latin typeface="Lucida Sans" panose="020B0602030504020204" pitchFamily="34" charset="0"/>
              </a:rPr>
              <a:t>– PCC adjustment</a:t>
            </a:r>
            <a:r>
              <a:rPr lang="en-US" sz="2000" b="1" dirty="0">
                <a:solidFill>
                  <a:srgbClr val="00B0F0"/>
                </a:solidFill>
                <a:latin typeface="Lucida Sans" panose="020B0602030504020204" pitchFamily="34" charset="0"/>
              </a:rPr>
              <a:t>) </a:t>
            </a:r>
          </a:p>
        </p:txBody>
      </p:sp>
    </p:spTree>
    <p:extLst>
      <p:ext uri="{BB962C8B-B14F-4D97-AF65-F5344CB8AC3E}">
        <p14:creationId xmlns:p14="http://schemas.microsoft.com/office/powerpoint/2010/main" val="2246059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C4C1D6-11BB-4B4A-AFE3-24A493E07DBC}"/>
              </a:ext>
            </a:extLst>
          </p:cNvPr>
          <p:cNvSpPr>
            <a:spLocks noGrp="1"/>
          </p:cNvSpPr>
          <p:nvPr>
            <p:ph type="title"/>
          </p:nvPr>
        </p:nvSpPr>
        <p:spPr/>
        <p:txBody>
          <a:bodyPr>
            <a:normAutofit/>
          </a:bodyPr>
          <a:lstStyle/>
          <a:p>
            <a:r>
              <a:rPr lang="en-US"/>
              <a:t>Calculation of a Handicap Index</a:t>
            </a:r>
          </a:p>
        </p:txBody>
      </p:sp>
      <p:pic>
        <p:nvPicPr>
          <p:cNvPr id="15" name="Picture 14">
            <a:extLst>
              <a:ext uri="{FF2B5EF4-FFF2-40B4-BE49-F238E27FC236}">
                <a16:creationId xmlns:a16="http://schemas.microsoft.com/office/drawing/2014/main" id="{F41A121A-C3D3-4FE8-9F0C-36B24794D2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914400"/>
            <a:ext cx="4896675" cy="5029200"/>
          </a:xfrm>
          <a:prstGeom prst="rect">
            <a:avLst/>
          </a:prstGeom>
        </p:spPr>
      </p:pic>
      <p:sp>
        <p:nvSpPr>
          <p:cNvPr id="7" name="Content Placeholder 5">
            <a:extLst>
              <a:ext uri="{FF2B5EF4-FFF2-40B4-BE49-F238E27FC236}">
                <a16:creationId xmlns:a16="http://schemas.microsoft.com/office/drawing/2014/main" id="{B38D6D87-7EA9-46BF-83A0-99FF29E1978C}"/>
              </a:ext>
            </a:extLst>
          </p:cNvPr>
          <p:cNvSpPr txBox="1">
            <a:spLocks/>
          </p:cNvSpPr>
          <p:nvPr/>
        </p:nvSpPr>
        <p:spPr>
          <a:xfrm>
            <a:off x="463627" y="1619253"/>
            <a:ext cx="10382173" cy="419094"/>
          </a:xfrm>
          <a:prstGeom prst="rect">
            <a:avLst/>
          </a:prstGeom>
        </p:spPr>
        <p:txBody>
          <a:bodyPr>
            <a:noAutofit/>
          </a:bodyPr>
          <a:lstStyle>
            <a:lvl1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1pPr>
            <a:lvl2pPr marL="0" indent="0" algn="l" defTabSz="914400" rtl="0" eaLnBrk="1" latinLnBrk="0" hangingPunct="1">
              <a:lnSpc>
                <a:spcPct val="90000"/>
              </a:lnSpc>
              <a:spcBef>
                <a:spcPts val="0"/>
              </a:spcBef>
              <a:spcAft>
                <a:spcPts val="400"/>
              </a:spcAft>
              <a:buFont typeface="Arial" panose="020B0604020202020204" pitchFamily="34" charset="0"/>
              <a:buNone/>
              <a:defRPr sz="1800" kern="1200">
                <a:solidFill>
                  <a:srgbClr val="404040"/>
                </a:solidFill>
                <a:latin typeface="Lucida Sans" panose="020B0602030504020204" pitchFamily="34" charset="0"/>
                <a:ea typeface="+mn-ea"/>
                <a:cs typeface="+mn-cs"/>
              </a:defRPr>
            </a:lvl2pPr>
            <a:lvl3pPr marL="458788" indent="-117475"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3pPr>
            <a:lvl4pPr marL="684213" indent="-107950"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4pPr>
            <a:lvl5pPr marL="917575" indent="-115888" algn="l" defTabSz="914400" rtl="0" eaLnBrk="1" latinLnBrk="0" hangingPunct="1">
              <a:lnSpc>
                <a:spcPct val="90000"/>
              </a:lnSpc>
              <a:spcBef>
                <a:spcPts val="0"/>
              </a:spcBef>
              <a:spcAft>
                <a:spcPts val="400"/>
              </a:spcAft>
              <a:buFont typeface="Arial" panose="020B0604020202020204" pitchFamily="34" charset="0"/>
              <a:buChar char="•"/>
              <a:defRPr sz="1800" kern="1200">
                <a:solidFill>
                  <a:srgbClr val="404040"/>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Lucida Sans" panose="020B0602030504020204" pitchFamily="34" charset="0"/>
                <a:ea typeface="+mn-ea"/>
                <a:cs typeface="+mn-cs"/>
              </a:rPr>
              <a:t>For 20 Scores</a:t>
            </a:r>
          </a:p>
          <a:p>
            <a:pPr marL="0" marR="0" lvl="0" indent="0" algn="l" defTabSz="914400" rtl="0" eaLnBrk="1" fontAlgn="auto" latinLnBrk="0" hangingPunct="1">
              <a:lnSpc>
                <a:spcPct val="90000"/>
              </a:lnSpc>
              <a:spcBef>
                <a:spcPts val="0"/>
              </a:spcBef>
              <a:spcAft>
                <a:spcPts val="40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endParaRPr>
          </a:p>
        </p:txBody>
      </p:sp>
      <p:sp>
        <p:nvSpPr>
          <p:cNvPr id="3" name="Content Placeholder 2">
            <a:extLst>
              <a:ext uri="{FF2B5EF4-FFF2-40B4-BE49-F238E27FC236}">
                <a16:creationId xmlns:a16="http://schemas.microsoft.com/office/drawing/2014/main" id="{B084F1FB-B1B1-44FD-BD42-D166A6387B53}"/>
              </a:ext>
            </a:extLst>
          </p:cNvPr>
          <p:cNvSpPr>
            <a:spLocks noGrp="1"/>
          </p:cNvSpPr>
          <p:nvPr>
            <p:ph idx="1"/>
          </p:nvPr>
        </p:nvSpPr>
        <p:spPr>
          <a:xfrm>
            <a:off x="463627" y="1754511"/>
            <a:ext cx="6241975" cy="4632951"/>
          </a:xfrm>
        </p:spPr>
        <p:txBody>
          <a:bodyPr anchor="t">
            <a:noAutofit/>
          </a:bodyPr>
          <a:lstStyle/>
          <a:p>
            <a:endParaRPr lang="en-US" b="1" dirty="0">
              <a:solidFill>
                <a:schemeClr val="tx1"/>
              </a:solidFill>
            </a:endParaRPr>
          </a:p>
          <a:p>
            <a:endParaRPr lang="en-US" b="1" dirty="0">
              <a:solidFill>
                <a:schemeClr val="tx1"/>
              </a:solidFill>
            </a:endParaRPr>
          </a:p>
          <a:p>
            <a:r>
              <a:rPr lang="en-US" sz="2400" dirty="0">
                <a:solidFill>
                  <a:schemeClr val="tx1"/>
                </a:solidFill>
                <a:latin typeface="Lucida Sans"/>
              </a:rPr>
              <a:t>Average the lowest 8 of the most recent 20 Score Differentials and round to the nearest tenth.</a:t>
            </a:r>
          </a:p>
          <a:p>
            <a:endParaRPr lang="en-US" sz="2400" dirty="0"/>
          </a:p>
        </p:txBody>
      </p:sp>
    </p:spTree>
    <p:extLst>
      <p:ext uri="{BB962C8B-B14F-4D97-AF65-F5344CB8AC3E}">
        <p14:creationId xmlns:p14="http://schemas.microsoft.com/office/powerpoint/2010/main" val="907590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7949-6CFA-4CF0-8B63-1F4CB651283C}"/>
              </a:ext>
            </a:extLst>
          </p:cNvPr>
          <p:cNvSpPr>
            <a:spLocks noGrp="1"/>
          </p:cNvSpPr>
          <p:nvPr>
            <p:ph type="title"/>
          </p:nvPr>
        </p:nvSpPr>
        <p:spPr>
          <a:xfrm>
            <a:off x="0" y="0"/>
            <a:ext cx="12192000" cy="914400"/>
          </a:xfrm>
        </p:spPr>
        <p:txBody>
          <a:bodyPr>
            <a:normAutofit/>
          </a:bodyPr>
          <a:lstStyle/>
          <a:p>
            <a:r>
              <a:rPr lang="en-US">
                <a:cs typeface="Arial"/>
              </a:rPr>
              <a:t>Playing Conditions Calculation</a:t>
            </a:r>
            <a:endParaRPr lang="en-US"/>
          </a:p>
        </p:txBody>
      </p:sp>
      <p:sp>
        <p:nvSpPr>
          <p:cNvPr id="3" name="Content Placeholder 2">
            <a:extLst>
              <a:ext uri="{FF2B5EF4-FFF2-40B4-BE49-F238E27FC236}">
                <a16:creationId xmlns:a16="http://schemas.microsoft.com/office/drawing/2014/main" id="{04964F32-9A77-43AD-AA80-5788F9E8119A}"/>
              </a:ext>
            </a:extLst>
          </p:cNvPr>
          <p:cNvSpPr>
            <a:spLocks noGrp="1"/>
          </p:cNvSpPr>
          <p:nvPr>
            <p:ph idx="1"/>
          </p:nvPr>
        </p:nvSpPr>
        <p:spPr>
          <a:xfrm>
            <a:off x="466344" y="1298448"/>
            <a:ext cx="4345499" cy="4632951"/>
          </a:xfrm>
        </p:spPr>
        <p:txBody>
          <a:bodyPr anchor="t">
            <a:noAutofit/>
          </a:bodyPr>
          <a:lstStyle/>
          <a:p>
            <a:r>
              <a:rPr lang="en-US" sz="2000" dirty="0">
                <a:solidFill>
                  <a:schemeClr val="tx1"/>
                </a:solidFill>
                <a:latin typeface="Lucida Sans"/>
              </a:rPr>
              <a:t>When adverse weather conditions or abnormal course set-up causes scores to be unusually high or low on a given day, a Playing Conditions Calculation will adjust Score Differentials to better reflect the player’s actual performance.</a:t>
            </a:r>
          </a:p>
          <a:p>
            <a:endParaRPr lang="en-US" sz="2000" dirty="0">
              <a:solidFill>
                <a:schemeClr val="tx1"/>
              </a:solidFill>
            </a:endParaRPr>
          </a:p>
          <a:p>
            <a:r>
              <a:rPr lang="en-US" sz="2000" dirty="0">
                <a:solidFill>
                  <a:schemeClr val="tx1"/>
                </a:solidFill>
                <a:latin typeface="Lucida Sans"/>
                <a:cs typeface="Arial"/>
              </a:rPr>
              <a:t>The ‘PCC’ will be simple and conservative in nature and will be adjusted in integer values.</a:t>
            </a:r>
          </a:p>
          <a:p>
            <a:endParaRPr lang="en-US" sz="2000" dirty="0">
              <a:solidFill>
                <a:schemeClr val="tx1"/>
              </a:solidFill>
              <a:latin typeface="Lucida Sans"/>
              <a:cs typeface="Arial"/>
            </a:endParaRPr>
          </a:p>
          <a:p>
            <a:r>
              <a:rPr lang="en-US" sz="2000" dirty="0">
                <a:solidFill>
                  <a:schemeClr val="tx1"/>
                </a:solidFill>
                <a:latin typeface="Lucida Sans"/>
                <a:cs typeface="Arial"/>
              </a:rPr>
              <a:t>Range:  -</a:t>
            </a:r>
            <a:r>
              <a:rPr lang="en-US" sz="2000" i="1" dirty="0">
                <a:solidFill>
                  <a:schemeClr val="tx1"/>
                </a:solidFill>
                <a:latin typeface="Lucida Sans"/>
                <a:cs typeface="Arial"/>
              </a:rPr>
              <a:t>1 to +3</a:t>
            </a:r>
            <a:endParaRPr lang="en-US" sz="2000" dirty="0">
              <a:solidFill>
                <a:schemeClr val="tx1"/>
              </a:solidFill>
            </a:endParaRPr>
          </a:p>
          <a:p>
            <a:endParaRPr lang="en-US" dirty="0"/>
          </a:p>
        </p:txBody>
      </p:sp>
      <p:pic>
        <p:nvPicPr>
          <p:cNvPr id="5" name="Picture 4">
            <a:extLst>
              <a:ext uri="{FF2B5EF4-FFF2-40B4-BE49-F238E27FC236}">
                <a16:creationId xmlns:a16="http://schemas.microsoft.com/office/drawing/2014/main" id="{9E953462-DC62-4200-9B6E-F8F440827A8F}"/>
              </a:ext>
            </a:extLst>
          </p:cNvPr>
          <p:cNvPicPr>
            <a:picLocks noChangeAspect="1"/>
          </p:cNvPicPr>
          <p:nvPr/>
        </p:nvPicPr>
        <p:blipFill>
          <a:blip r:embed="rId3"/>
          <a:stretch>
            <a:fillRect/>
          </a:stretch>
        </p:blipFill>
        <p:spPr>
          <a:xfrm>
            <a:off x="5051364" y="1633927"/>
            <a:ext cx="6237325" cy="2765751"/>
          </a:xfrm>
          <a:prstGeom prst="rect">
            <a:avLst/>
          </a:prstGeom>
        </p:spPr>
      </p:pic>
    </p:spTree>
    <p:extLst>
      <p:ext uri="{BB962C8B-B14F-4D97-AF65-F5344CB8AC3E}">
        <p14:creationId xmlns:p14="http://schemas.microsoft.com/office/powerpoint/2010/main" val="1394287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47D419-10E0-4815-85F1-0F724B273D94}"/>
              </a:ext>
            </a:extLst>
          </p:cNvPr>
          <p:cNvSpPr>
            <a:spLocks noGrp="1"/>
          </p:cNvSpPr>
          <p:nvPr>
            <p:ph idx="1"/>
          </p:nvPr>
        </p:nvSpPr>
        <p:spPr/>
        <p:txBody>
          <a:bodyPr/>
          <a:lstStyle/>
          <a:p>
            <a:endParaRPr lang="en-US"/>
          </a:p>
        </p:txBody>
      </p:sp>
      <p:sp>
        <p:nvSpPr>
          <p:cNvPr id="3" name="Picture Placeholder 2">
            <a:extLst>
              <a:ext uri="{FF2B5EF4-FFF2-40B4-BE49-F238E27FC236}">
                <a16:creationId xmlns:a16="http://schemas.microsoft.com/office/drawing/2014/main" id="{12FB3EEF-8DE3-40A9-A558-91E7C460C7D5}"/>
              </a:ext>
            </a:extLst>
          </p:cNvPr>
          <p:cNvSpPr>
            <a:spLocks noGrp="1"/>
          </p:cNvSpPr>
          <p:nvPr>
            <p:ph type="pic" sz="quarter" idx="16"/>
          </p:nvPr>
        </p:nvSpPr>
        <p:spPr/>
      </p:sp>
      <p:sp>
        <p:nvSpPr>
          <p:cNvPr id="4" name="Title 3">
            <a:extLst>
              <a:ext uri="{FF2B5EF4-FFF2-40B4-BE49-F238E27FC236}">
                <a16:creationId xmlns:a16="http://schemas.microsoft.com/office/drawing/2014/main" id="{EFE5C069-BF63-4918-AA91-04416FBC33D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63710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72D170B2-CA2B-46AB-B9F3-48536D246781}"/>
              </a:ext>
            </a:extLst>
          </p:cNvPr>
          <p:cNvGraphicFramePr>
            <a:graphicFrameLocks noGrp="1"/>
          </p:cNvGraphicFramePr>
          <p:nvPr/>
        </p:nvGraphicFramePr>
        <p:xfrm>
          <a:off x="5719872" y="2754659"/>
          <a:ext cx="6025438" cy="1745278"/>
        </p:xfrm>
        <a:graphic>
          <a:graphicData uri="http://schemas.openxmlformats.org/drawingml/2006/table">
            <a:tbl>
              <a:tblPr firstRow="1" bandRow="1">
                <a:tableStyleId>{5940675A-B579-460E-94D1-54222C63F5DA}</a:tableStyleId>
              </a:tblPr>
              <a:tblGrid>
                <a:gridCol w="2420347">
                  <a:extLst>
                    <a:ext uri="{9D8B030D-6E8A-4147-A177-3AD203B41FA5}">
                      <a16:colId xmlns:a16="http://schemas.microsoft.com/office/drawing/2014/main" val="2961241191"/>
                    </a:ext>
                  </a:extLst>
                </a:gridCol>
                <a:gridCol w="1846557">
                  <a:extLst>
                    <a:ext uri="{9D8B030D-6E8A-4147-A177-3AD203B41FA5}">
                      <a16:colId xmlns:a16="http://schemas.microsoft.com/office/drawing/2014/main" val="2568487822"/>
                    </a:ext>
                  </a:extLst>
                </a:gridCol>
                <a:gridCol w="1758534">
                  <a:extLst>
                    <a:ext uri="{9D8B030D-6E8A-4147-A177-3AD203B41FA5}">
                      <a16:colId xmlns:a16="http://schemas.microsoft.com/office/drawing/2014/main" val="117682026"/>
                    </a:ext>
                  </a:extLst>
                </a:gridCol>
              </a:tblGrid>
              <a:tr h="1037123">
                <a:tc>
                  <a:txBody>
                    <a:bodyPr/>
                    <a:lstStyle/>
                    <a:p>
                      <a:pPr algn="ctr"/>
                      <a:r>
                        <a:rPr lang="en-US" sz="1800" b="1" i="1">
                          <a:solidFill>
                            <a:schemeClr val="bg1"/>
                          </a:solidFill>
                          <a:latin typeface="Lucida Sans"/>
                        </a:rPr>
                        <a:t>Score Differential </a:t>
                      </a:r>
                      <a:r>
                        <a:rPr lang="en-US" sz="1800" b="1">
                          <a:solidFill>
                            <a:schemeClr val="bg1"/>
                          </a:solidFill>
                          <a:latin typeface="Lucida Sans"/>
                        </a:rPr>
                        <a:t>Relative to Index</a:t>
                      </a:r>
                    </a:p>
                  </a:txBody>
                  <a:tcPr marL="121920" marR="121920" marT="60960" marB="60960" anchor="ctr">
                    <a:solidFill>
                      <a:schemeClr val="accent1"/>
                    </a:solidFill>
                  </a:tcPr>
                </a:tc>
                <a:tc>
                  <a:txBody>
                    <a:bodyPr/>
                    <a:lstStyle/>
                    <a:p>
                      <a:pPr algn="ctr"/>
                      <a:r>
                        <a:rPr lang="en-US" sz="1800" b="1">
                          <a:latin typeface="Lucida Sans"/>
                        </a:rPr>
                        <a:t>7.0 – 9.9 </a:t>
                      </a:r>
                      <a:r>
                        <a:rPr lang="en-US" sz="1800">
                          <a:latin typeface="Lucida Sans"/>
                        </a:rPr>
                        <a:t>strokes lower</a:t>
                      </a:r>
                    </a:p>
                  </a:txBody>
                  <a:tcPr marL="121920" marR="121920" marT="60960" marB="60960" anchor="ctr">
                    <a:solidFill>
                      <a:schemeClr val="accent1">
                        <a:lumMod val="40000"/>
                        <a:lumOff val="60000"/>
                      </a:schemeClr>
                    </a:solidFill>
                  </a:tcPr>
                </a:tc>
                <a:tc>
                  <a:txBody>
                    <a:bodyPr/>
                    <a:lstStyle/>
                    <a:p>
                      <a:pPr algn="ctr"/>
                      <a:r>
                        <a:rPr lang="en-US" sz="1800">
                          <a:latin typeface="Lucida Sans"/>
                        </a:rPr>
                        <a:t> </a:t>
                      </a:r>
                      <a:r>
                        <a:rPr lang="en-US" sz="1800" b="1">
                          <a:latin typeface="Lucida Sans"/>
                        </a:rPr>
                        <a:t>10.0 +</a:t>
                      </a:r>
                      <a:r>
                        <a:rPr lang="en-US" sz="1800">
                          <a:latin typeface="Lucida Sans"/>
                        </a:rPr>
                        <a:t> </a:t>
                      </a:r>
                    </a:p>
                    <a:p>
                      <a:pPr algn="ctr"/>
                      <a:r>
                        <a:rPr lang="en-US" sz="1800">
                          <a:latin typeface="Lucida Sans"/>
                        </a:rPr>
                        <a:t>strokes lower</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3898152393"/>
                  </a:ext>
                </a:extLst>
              </a:tr>
              <a:tr h="708155">
                <a:tc>
                  <a:txBody>
                    <a:bodyPr/>
                    <a:lstStyle/>
                    <a:p>
                      <a:pPr algn="ctr"/>
                      <a:r>
                        <a:rPr lang="en-US" sz="1800" b="1" i="1">
                          <a:solidFill>
                            <a:schemeClr val="bg1"/>
                          </a:solidFill>
                          <a:latin typeface="Lucida Sans"/>
                        </a:rPr>
                        <a:t>ESR</a:t>
                      </a:r>
                      <a:r>
                        <a:rPr lang="en-US" sz="1800" b="1">
                          <a:solidFill>
                            <a:schemeClr val="bg1"/>
                          </a:solidFill>
                          <a:latin typeface="Lucida Sans"/>
                        </a:rPr>
                        <a:t> Adjustment</a:t>
                      </a:r>
                    </a:p>
                  </a:txBody>
                  <a:tcPr marL="121920" marR="121920" marT="60960" marB="60960" anchor="ctr">
                    <a:solidFill>
                      <a:schemeClr val="accent1"/>
                    </a:solidFill>
                  </a:tcPr>
                </a:tc>
                <a:tc>
                  <a:txBody>
                    <a:bodyPr/>
                    <a:lstStyle/>
                    <a:p>
                      <a:pPr algn="ctr"/>
                      <a:r>
                        <a:rPr lang="en-US" sz="1800" b="1">
                          <a:latin typeface="Lucida Sans"/>
                        </a:rPr>
                        <a:t>-1.0</a:t>
                      </a:r>
                    </a:p>
                  </a:txBody>
                  <a:tcPr marL="121920" marR="121920" marT="60960" marB="60960" anchor="ctr">
                    <a:solidFill>
                      <a:schemeClr val="accent1">
                        <a:lumMod val="40000"/>
                        <a:lumOff val="60000"/>
                      </a:schemeClr>
                    </a:solidFill>
                  </a:tcPr>
                </a:tc>
                <a:tc>
                  <a:txBody>
                    <a:bodyPr/>
                    <a:lstStyle/>
                    <a:p>
                      <a:pPr algn="ctr"/>
                      <a:r>
                        <a:rPr lang="en-US" sz="1800" b="1">
                          <a:latin typeface="Lucida Sans"/>
                        </a:rPr>
                        <a:t>-2.0</a:t>
                      </a:r>
                    </a:p>
                  </a:txBody>
                  <a:tcPr marL="121920" marR="121920" marT="60960" marB="60960" anchor="ctr">
                    <a:solidFill>
                      <a:schemeClr val="accent1">
                        <a:lumMod val="20000"/>
                        <a:lumOff val="80000"/>
                      </a:schemeClr>
                    </a:solidFill>
                  </a:tcPr>
                </a:tc>
                <a:extLst>
                  <a:ext uri="{0D108BD9-81ED-4DB2-BD59-A6C34878D82A}">
                    <a16:rowId xmlns:a16="http://schemas.microsoft.com/office/drawing/2014/main" val="4165888760"/>
                  </a:ext>
                </a:extLst>
              </a:tr>
            </a:tbl>
          </a:graphicData>
        </a:graphic>
      </p:graphicFrame>
      <p:sp>
        <p:nvSpPr>
          <p:cNvPr id="2" name="Title 1">
            <a:extLst>
              <a:ext uri="{FF2B5EF4-FFF2-40B4-BE49-F238E27FC236}">
                <a16:creationId xmlns:a16="http://schemas.microsoft.com/office/drawing/2014/main" id="{E84C0216-CB00-4E6E-A45C-6A666BE8B411}"/>
              </a:ext>
            </a:extLst>
          </p:cNvPr>
          <p:cNvSpPr>
            <a:spLocks noGrp="1"/>
          </p:cNvSpPr>
          <p:nvPr>
            <p:ph type="title"/>
          </p:nvPr>
        </p:nvSpPr>
        <p:spPr/>
        <p:txBody>
          <a:bodyPr/>
          <a:lstStyle/>
          <a:p>
            <a:r>
              <a:rPr lang="en-US">
                <a:cs typeface="Arial"/>
              </a:rPr>
              <a:t>Exceptional Score Reduction</a:t>
            </a:r>
            <a:endParaRPr lang="en-US"/>
          </a:p>
        </p:txBody>
      </p:sp>
      <p:sp>
        <p:nvSpPr>
          <p:cNvPr id="4" name="Content Placeholder 3">
            <a:extLst>
              <a:ext uri="{FF2B5EF4-FFF2-40B4-BE49-F238E27FC236}">
                <a16:creationId xmlns:a16="http://schemas.microsoft.com/office/drawing/2014/main" id="{663F4C9E-0C62-478E-AC09-71053E7867AE}"/>
              </a:ext>
            </a:extLst>
          </p:cNvPr>
          <p:cNvSpPr>
            <a:spLocks noGrp="1"/>
          </p:cNvSpPr>
          <p:nvPr>
            <p:ph idx="1"/>
          </p:nvPr>
        </p:nvSpPr>
        <p:spPr>
          <a:xfrm>
            <a:off x="314326" y="1880354"/>
            <a:ext cx="5069149" cy="4493815"/>
          </a:xfrm>
        </p:spPr>
        <p:txBody>
          <a:bodyPr anchor="t">
            <a:noAutofit/>
          </a:bodyPr>
          <a:lstStyle/>
          <a:p>
            <a:r>
              <a:rPr lang="en-GB" sz="1700" b="1" i="1" dirty="0">
                <a:solidFill>
                  <a:schemeClr val="tx1"/>
                </a:solidFill>
                <a:latin typeface="Lucida Sans"/>
              </a:rPr>
              <a:t>How does it work?</a:t>
            </a:r>
          </a:p>
          <a:p>
            <a:endParaRPr lang="en-US" sz="1700" dirty="0">
              <a:solidFill>
                <a:schemeClr val="tx1"/>
              </a:solidFill>
            </a:endParaRPr>
          </a:p>
          <a:p>
            <a:pPr marL="342900" indent="-342900">
              <a:buFont typeface="+mj-lt"/>
              <a:buAutoNum type="arabicPeriod"/>
            </a:pPr>
            <a:r>
              <a:rPr lang="en-US" sz="1700" dirty="0">
                <a:solidFill>
                  <a:schemeClr val="tx1"/>
                </a:solidFill>
                <a:latin typeface="Lucida Sans"/>
              </a:rPr>
              <a:t>Calculate Score Differential once score is posted and Playing Conditions Calculation is applied (when appropriate).</a:t>
            </a:r>
          </a:p>
          <a:p>
            <a:pPr marL="342900" indent="-342900">
              <a:buFont typeface="+mj-lt"/>
              <a:buAutoNum type="arabicPeriod"/>
            </a:pPr>
            <a:endParaRPr lang="en-US" sz="1700" dirty="0">
              <a:solidFill>
                <a:schemeClr val="tx1"/>
              </a:solidFill>
            </a:endParaRPr>
          </a:p>
          <a:p>
            <a:pPr marL="342900" indent="-342900">
              <a:buFont typeface="+mj-lt"/>
              <a:buAutoNum type="arabicPeriod"/>
            </a:pPr>
            <a:r>
              <a:rPr lang="en-US" sz="1700" dirty="0">
                <a:solidFill>
                  <a:schemeClr val="tx1"/>
                </a:solidFill>
                <a:latin typeface="Lucida Sans"/>
              </a:rPr>
              <a:t>Calculate new Handicap Index.</a:t>
            </a:r>
          </a:p>
          <a:p>
            <a:pPr marL="342900" indent="-342900">
              <a:buFont typeface="+mj-lt"/>
              <a:buAutoNum type="arabicPeriod"/>
            </a:pPr>
            <a:endParaRPr lang="en-US" sz="1700" dirty="0">
              <a:solidFill>
                <a:schemeClr val="tx1"/>
              </a:solidFill>
            </a:endParaRPr>
          </a:p>
          <a:p>
            <a:pPr marL="342900" indent="-342900">
              <a:buFont typeface="+mj-lt"/>
              <a:buAutoNum type="arabicPeriod"/>
            </a:pPr>
            <a:r>
              <a:rPr lang="en-US" sz="1700" dirty="0">
                <a:solidFill>
                  <a:schemeClr val="tx1"/>
                </a:solidFill>
                <a:latin typeface="Lucida Sans"/>
              </a:rPr>
              <a:t>If Score Differential is </a:t>
            </a:r>
            <a:r>
              <a:rPr lang="en-US" sz="1700" b="1" dirty="0">
                <a:solidFill>
                  <a:schemeClr val="tx1"/>
                </a:solidFill>
                <a:latin typeface="Lucida Sans"/>
              </a:rPr>
              <a:t>-7.0 </a:t>
            </a:r>
            <a:r>
              <a:rPr lang="en-US" sz="1700" dirty="0">
                <a:solidFill>
                  <a:schemeClr val="tx1"/>
                </a:solidFill>
                <a:latin typeface="Lucida Sans"/>
              </a:rPr>
              <a:t>strokes or better than the Handicap Index </a:t>
            </a:r>
            <a:r>
              <a:rPr lang="en-US" sz="1700" i="1" dirty="0">
                <a:solidFill>
                  <a:schemeClr val="tx1"/>
                </a:solidFill>
                <a:latin typeface="Lucida Sans"/>
              </a:rPr>
              <a:t>from when the round was played</a:t>
            </a:r>
            <a:r>
              <a:rPr lang="en-US" sz="1700" dirty="0">
                <a:solidFill>
                  <a:schemeClr val="tx1"/>
                </a:solidFill>
                <a:latin typeface="Lucida Sans"/>
              </a:rPr>
              <a:t>, apply ESR table reduction to new Handicap Index:</a:t>
            </a:r>
          </a:p>
          <a:p>
            <a:endParaRPr lang="en-US" sz="1700" dirty="0"/>
          </a:p>
        </p:txBody>
      </p:sp>
      <p:sp>
        <p:nvSpPr>
          <p:cNvPr id="6" name="Rectangle 5">
            <a:extLst>
              <a:ext uri="{FF2B5EF4-FFF2-40B4-BE49-F238E27FC236}">
                <a16:creationId xmlns:a16="http://schemas.microsoft.com/office/drawing/2014/main" id="{352153F6-67D7-4DB3-8912-DD8199F49376}"/>
              </a:ext>
            </a:extLst>
          </p:cNvPr>
          <p:cNvSpPr/>
          <p:nvPr/>
        </p:nvSpPr>
        <p:spPr>
          <a:xfrm>
            <a:off x="-16668" y="5455660"/>
            <a:ext cx="11877674" cy="353943"/>
          </a:xfrm>
          <a:prstGeom prst="rect">
            <a:avLst/>
          </a:prstGeom>
        </p:spPr>
        <p:txBody>
          <a:bodyPr wrap="square" anchor="t">
            <a:spAutoFit/>
          </a:bodyPr>
          <a:lstStyle>
            <a:defPPr>
              <a:defRPr lang="en-US"/>
            </a:defPPr>
            <a:lvl1pPr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609585"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1219170"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828754"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2438339" algn="l" defTabSz="609585"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3047924" algn="l" defTabSz="609585" rtl="0" eaLnBrk="1" latinLnBrk="0" hangingPunct="1">
              <a:defRPr kern="1200">
                <a:solidFill>
                  <a:schemeClr val="tx1"/>
                </a:solidFill>
                <a:latin typeface="Calibri" charset="0"/>
                <a:ea typeface="ＭＳ Ｐゴシック" charset="0"/>
                <a:cs typeface="ＭＳ Ｐゴシック" charset="0"/>
              </a:defRPr>
            </a:lvl6pPr>
            <a:lvl7pPr marL="3657509" algn="l" defTabSz="609585" rtl="0" eaLnBrk="1" latinLnBrk="0" hangingPunct="1">
              <a:defRPr kern="1200">
                <a:solidFill>
                  <a:schemeClr val="tx1"/>
                </a:solidFill>
                <a:latin typeface="Calibri" charset="0"/>
                <a:ea typeface="ＭＳ Ｐゴシック" charset="0"/>
                <a:cs typeface="ＭＳ Ｐゴシック" charset="0"/>
              </a:defRPr>
            </a:lvl7pPr>
            <a:lvl8pPr marL="4267093" algn="l" defTabSz="609585" rtl="0" eaLnBrk="1" latinLnBrk="0" hangingPunct="1">
              <a:defRPr kern="1200">
                <a:solidFill>
                  <a:schemeClr val="tx1"/>
                </a:solidFill>
                <a:latin typeface="Calibri" charset="0"/>
                <a:ea typeface="ＭＳ Ｐゴシック" charset="0"/>
                <a:cs typeface="ＭＳ Ｐゴシック" charset="0"/>
              </a:defRPr>
            </a:lvl8pPr>
            <a:lvl9pPr marL="4876678" algn="l" defTabSz="609585" rtl="0" eaLnBrk="1" latinLnBrk="0" hangingPunct="1">
              <a:defRPr kern="1200">
                <a:solidFill>
                  <a:schemeClr val="tx1"/>
                </a:solidFill>
                <a:latin typeface="Calibri" charset="0"/>
                <a:ea typeface="ＭＳ Ｐゴシック" charset="0"/>
                <a:cs typeface="ＭＳ Ｐゴシック" charset="0"/>
              </a:defRPr>
            </a:lvl9pPr>
          </a:lstStyle>
          <a:p>
            <a:pPr marL="285115" marR="0" lvl="0" indent="-285115" algn="ctr" defTabSz="914377"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This is </a:t>
            </a:r>
            <a:r>
              <a:rPr kumimoji="0" lang="en-GB" sz="1700" b="0" i="1" u="none" strike="noStrike" kern="1200" cap="none" spc="0" normalizeH="0" baseline="0" noProof="0">
                <a:ln>
                  <a:noFill/>
                </a:ln>
                <a:solidFill>
                  <a:prstClr val="black"/>
                </a:solidFill>
                <a:effectLst/>
                <a:uLnTx/>
                <a:uFillTx/>
                <a:latin typeface="Lucida Sans"/>
                <a:ea typeface="ＭＳ Ｐゴシック"/>
                <a:cs typeface="+mn-cs"/>
              </a:rPr>
              <a:t>in addition to</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any reduction caused by the score being used in the updated </a:t>
            </a:r>
            <a:r>
              <a:rPr kumimoji="0" lang="en-GB" sz="1700" b="1" i="0" u="none" strike="noStrike" kern="1200" cap="none" spc="0" normalizeH="0" baseline="0" noProof="0">
                <a:ln>
                  <a:noFill/>
                </a:ln>
                <a:solidFill>
                  <a:prstClr val="black"/>
                </a:solidFill>
                <a:effectLst/>
                <a:uLnTx/>
                <a:uFillTx/>
                <a:latin typeface="Lucida Sans"/>
                <a:ea typeface="ＭＳ Ｐゴシック"/>
                <a:cs typeface="+mn-cs"/>
              </a:rPr>
              <a:t>8</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of </a:t>
            </a:r>
            <a:r>
              <a:rPr kumimoji="0" lang="en-GB" sz="1700" b="1" i="0" u="none" strike="noStrike" kern="1200" cap="none" spc="0" normalizeH="0" baseline="0" noProof="0">
                <a:ln>
                  <a:noFill/>
                </a:ln>
                <a:solidFill>
                  <a:prstClr val="black"/>
                </a:solidFill>
                <a:effectLst/>
                <a:uLnTx/>
                <a:uFillTx/>
                <a:latin typeface="Lucida Sans"/>
                <a:ea typeface="ＭＳ Ｐゴシック"/>
                <a:cs typeface="+mn-cs"/>
              </a:rPr>
              <a:t>20</a:t>
            </a:r>
            <a:r>
              <a:rPr kumimoji="0" lang="en-GB" sz="1700" b="0" i="0" u="none" strike="noStrike" kern="1200" cap="none" spc="0" normalizeH="0" baseline="0" noProof="0">
                <a:ln>
                  <a:noFill/>
                </a:ln>
                <a:solidFill>
                  <a:prstClr val="black"/>
                </a:solidFill>
                <a:effectLst/>
                <a:uLnTx/>
                <a:uFillTx/>
                <a:latin typeface="Lucida Sans"/>
                <a:ea typeface="ＭＳ Ｐゴシック"/>
                <a:cs typeface="+mn-cs"/>
              </a:rPr>
              <a:t> calculation.</a:t>
            </a:r>
          </a:p>
        </p:txBody>
      </p:sp>
      <p:sp>
        <p:nvSpPr>
          <p:cNvPr id="3" name="Rectangle 2">
            <a:extLst>
              <a:ext uri="{FF2B5EF4-FFF2-40B4-BE49-F238E27FC236}">
                <a16:creationId xmlns:a16="http://schemas.microsoft.com/office/drawing/2014/main" id="{2087732D-E4F7-49DD-8258-34F5D01684E2}"/>
              </a:ext>
            </a:extLst>
          </p:cNvPr>
          <p:cNvSpPr/>
          <p:nvPr/>
        </p:nvSpPr>
        <p:spPr>
          <a:xfrm>
            <a:off x="314326" y="975633"/>
            <a:ext cx="1121568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Lucida Sans"/>
                <a:ea typeface="+mn-ea"/>
                <a:cs typeface="+mn-cs"/>
              </a:rPr>
              <a:t>ESR</a:t>
            </a:r>
            <a:r>
              <a:rPr kumimoji="0" lang="en-US" sz="1800" b="0" i="0" u="none" strike="noStrike" kern="1200" cap="none" spc="0" normalizeH="0" baseline="0" noProof="0" dirty="0">
                <a:ln>
                  <a:noFill/>
                </a:ln>
                <a:solidFill>
                  <a:prstClr val="black"/>
                </a:solidFill>
                <a:effectLst/>
                <a:uLnTx/>
                <a:uFillTx/>
                <a:latin typeface="Lucida Sans"/>
                <a:ea typeface="+mn-ea"/>
                <a:cs typeface="+mn-cs"/>
              </a:rPr>
              <a:t> is a procedure for dealing with exceptional scores which may indicate the player’s true ability. The procedure considers all scores, rather than only Tournament scores.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679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E591-BF41-472C-A56E-BC0AE83709E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31ED0D-B07F-4B15-8ECB-982F048F362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25177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965E758-9695-473C-86B4-22E43B82A058}"/>
              </a:ext>
            </a:extLst>
          </p:cNvPr>
          <p:cNvSpPr>
            <a:spLocks noGrp="1"/>
          </p:cNvSpPr>
          <p:nvPr>
            <p:ph idx="1"/>
          </p:nvPr>
        </p:nvSpPr>
        <p:spPr>
          <a:xfrm>
            <a:off x="455515" y="1877647"/>
            <a:ext cx="5759018" cy="2133594"/>
          </a:xfrm>
        </p:spPr>
        <p:txBody>
          <a:bodyPr anchor="t">
            <a:noAutofit/>
          </a:bodyPr>
          <a:lstStyle/>
          <a:p>
            <a:pPr>
              <a:lnSpc>
                <a:spcPct val="100000"/>
              </a:lnSpc>
            </a:pPr>
            <a:r>
              <a:rPr lang="en-US" sz="2200" dirty="0">
                <a:solidFill>
                  <a:schemeClr val="tx1"/>
                </a:solidFill>
                <a:latin typeface="Lucida Sans"/>
              </a:rPr>
              <a:t>The </a:t>
            </a:r>
            <a:r>
              <a:rPr lang="en-US" sz="2200" i="1" dirty="0">
                <a:solidFill>
                  <a:schemeClr val="tx1"/>
                </a:solidFill>
                <a:latin typeface="Lucida Sans"/>
              </a:rPr>
              <a:t>Low Handicap Index</a:t>
            </a:r>
            <a:r>
              <a:rPr lang="en-US" sz="2200" dirty="0">
                <a:solidFill>
                  <a:schemeClr val="tx1"/>
                </a:solidFill>
                <a:latin typeface="Lucida Sans"/>
              </a:rPr>
              <a:t> represents the demonstrated ability of a player over the 12-month period preceding the most recent score in the player’s scoring record and provides a reference point against which the current Handicap Index can be compared. </a:t>
            </a:r>
            <a:endParaRPr lang="en-US" sz="2200" dirty="0">
              <a:solidFill>
                <a:schemeClr val="tx1"/>
              </a:solidFill>
            </a:endParaRPr>
          </a:p>
          <a:p>
            <a:endParaRPr lang="en-US" dirty="0">
              <a:solidFill>
                <a:schemeClr val="tx1"/>
              </a:solidFill>
            </a:endParaRPr>
          </a:p>
        </p:txBody>
      </p:sp>
      <p:sp>
        <p:nvSpPr>
          <p:cNvPr id="4" name="Title 3">
            <a:extLst>
              <a:ext uri="{FF2B5EF4-FFF2-40B4-BE49-F238E27FC236}">
                <a16:creationId xmlns:a16="http://schemas.microsoft.com/office/drawing/2014/main" id="{FDEE70CF-B746-47D1-B97D-039BDFD1E104}"/>
              </a:ext>
            </a:extLst>
          </p:cNvPr>
          <p:cNvSpPr>
            <a:spLocks noGrp="1"/>
          </p:cNvSpPr>
          <p:nvPr>
            <p:ph type="title"/>
          </p:nvPr>
        </p:nvSpPr>
        <p:spPr/>
        <p:txBody>
          <a:bodyPr/>
          <a:lstStyle/>
          <a:p>
            <a:r>
              <a:rPr lang="en-US"/>
              <a:t>Memory of Low Handicap Index</a:t>
            </a:r>
          </a:p>
        </p:txBody>
      </p:sp>
      <p:pic>
        <p:nvPicPr>
          <p:cNvPr id="17" name="Picture Placeholder 14">
            <a:extLst>
              <a:ext uri="{FF2B5EF4-FFF2-40B4-BE49-F238E27FC236}">
                <a16:creationId xmlns:a16="http://schemas.microsoft.com/office/drawing/2014/main" id="{F9C7C8D8-79F4-4225-967F-1BD99E750A04}"/>
              </a:ext>
            </a:extLst>
          </p:cNvPr>
          <p:cNvPicPr>
            <a:picLocks noGrp="1" noChangeAspect="1"/>
          </p:cNvPicPr>
          <p:nvPr>
            <p:ph type="pic" sz="quarter" idx="16"/>
          </p:nvPr>
        </p:nvPicPr>
        <p:blipFill rotWithShape="1">
          <a:blip r:embed="rId3"/>
          <a:stretch/>
        </p:blipFill>
        <p:spPr>
          <a:xfrm>
            <a:off x="6712848" y="1492801"/>
            <a:ext cx="5204353" cy="3174217"/>
          </a:xfrm>
        </p:spPr>
      </p:pic>
    </p:spTree>
    <p:extLst>
      <p:ext uri="{BB962C8B-B14F-4D97-AF65-F5344CB8AC3E}">
        <p14:creationId xmlns:p14="http://schemas.microsoft.com/office/powerpoint/2010/main" val="173578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4D4E1B15-AC7F-4496-BCDE-49F1993FA623}"/>
              </a:ext>
            </a:extLst>
          </p:cNvPr>
          <p:cNvPicPr>
            <a:picLocks noGrp="1" noChangeAspect="1"/>
          </p:cNvPicPr>
          <p:nvPr>
            <p:ph type="pic" sz="quarter" idx="16"/>
          </p:nvPr>
        </p:nvPicPr>
        <p:blipFill>
          <a:blip r:embed="rId3"/>
          <a:srcRect/>
          <a:stretch>
            <a:fillRect/>
          </a:stretch>
        </p:blipFill>
        <p:spPr>
          <a:xfrm>
            <a:off x="6699172" y="409940"/>
            <a:ext cx="5029200" cy="5029200"/>
          </a:xfrm>
        </p:spPr>
      </p:pic>
      <p:sp>
        <p:nvSpPr>
          <p:cNvPr id="4" name="Title 3">
            <a:extLst>
              <a:ext uri="{FF2B5EF4-FFF2-40B4-BE49-F238E27FC236}">
                <a16:creationId xmlns:a16="http://schemas.microsoft.com/office/drawing/2014/main" id="{86E275A8-A01A-4020-9F6A-08A234C108A2}"/>
              </a:ext>
            </a:extLst>
          </p:cNvPr>
          <p:cNvSpPr>
            <a:spLocks noGrp="1"/>
          </p:cNvSpPr>
          <p:nvPr>
            <p:ph type="title"/>
          </p:nvPr>
        </p:nvSpPr>
        <p:spPr>
          <a:xfrm>
            <a:off x="0" y="0"/>
            <a:ext cx="12192000" cy="914400"/>
          </a:xfrm>
        </p:spPr>
        <p:txBody>
          <a:bodyPr/>
          <a:lstStyle/>
          <a:p>
            <a:r>
              <a:rPr lang="en-US"/>
              <a:t>Cap Procedure</a:t>
            </a:r>
          </a:p>
        </p:txBody>
      </p:sp>
      <p:sp>
        <p:nvSpPr>
          <p:cNvPr id="6" name="Content Placeholder 5">
            <a:extLst>
              <a:ext uri="{FF2B5EF4-FFF2-40B4-BE49-F238E27FC236}">
                <a16:creationId xmlns:a16="http://schemas.microsoft.com/office/drawing/2014/main" id="{87A00119-B7F8-4010-9DB4-44A112F59603}"/>
              </a:ext>
            </a:extLst>
          </p:cNvPr>
          <p:cNvSpPr>
            <a:spLocks noGrp="1"/>
          </p:cNvSpPr>
          <p:nvPr>
            <p:ph idx="1"/>
          </p:nvPr>
        </p:nvSpPr>
        <p:spPr>
          <a:xfrm>
            <a:off x="463628" y="1295406"/>
            <a:ext cx="6096830" cy="3553685"/>
          </a:xfrm>
        </p:spPr>
        <p:txBody>
          <a:bodyPr anchor="t">
            <a:noAutofit/>
          </a:bodyPr>
          <a:lstStyle/>
          <a:p>
            <a:r>
              <a:rPr lang="en-US" sz="2000" dirty="0">
                <a:solidFill>
                  <a:schemeClr val="tx1"/>
                </a:solidFill>
                <a:latin typeface="Lucida Sans"/>
              </a:rPr>
              <a:t>A Soft Cap and Hard Cap will be implemented to limit the extreme upward movement of a player’s Handicap Index within a 365-day (one year) period.</a:t>
            </a:r>
          </a:p>
          <a:p>
            <a:endParaRPr lang="en-US" sz="2000" dirty="0"/>
          </a:p>
          <a:p>
            <a:r>
              <a:rPr lang="en-US" sz="2000" dirty="0">
                <a:solidFill>
                  <a:schemeClr val="tx1"/>
                </a:solidFill>
                <a:latin typeface="Lucida Sans"/>
              </a:rPr>
              <a:t>The </a:t>
            </a:r>
            <a:r>
              <a:rPr lang="en-US" sz="2000" i="1" dirty="0">
                <a:solidFill>
                  <a:schemeClr val="tx1"/>
                </a:solidFill>
                <a:latin typeface="Lucida Sans"/>
              </a:rPr>
              <a:t>Soft Cap </a:t>
            </a:r>
            <a:r>
              <a:rPr lang="en-US" sz="2000" dirty="0">
                <a:solidFill>
                  <a:schemeClr val="tx1"/>
                </a:solidFill>
                <a:latin typeface="Lucida Sans"/>
              </a:rPr>
              <a:t>will </a:t>
            </a:r>
            <a:r>
              <a:rPr lang="en-US" sz="2000" i="1" u="sng" dirty="0">
                <a:solidFill>
                  <a:srgbClr val="ED7D31"/>
                </a:solidFill>
                <a:latin typeface="Lucida Sans"/>
              </a:rPr>
              <a:t>suppress</a:t>
            </a:r>
            <a:r>
              <a:rPr lang="en-US" sz="2000" dirty="0">
                <a:latin typeface="Lucida Sans"/>
              </a:rPr>
              <a:t> </a:t>
            </a:r>
            <a:r>
              <a:rPr lang="en-US" sz="2000" dirty="0">
                <a:solidFill>
                  <a:schemeClr val="tx1"/>
                </a:solidFill>
                <a:latin typeface="Lucida Sans"/>
              </a:rPr>
              <a:t>upward movement by 50% after a 3.0 stroke increase over the Low Handicap Index has been reached.</a:t>
            </a:r>
          </a:p>
          <a:p>
            <a:endParaRPr lang="en-US" sz="2000" dirty="0"/>
          </a:p>
          <a:p>
            <a:r>
              <a:rPr lang="en-US" sz="2000" i="1" dirty="0">
                <a:solidFill>
                  <a:schemeClr val="tx1"/>
                </a:solidFill>
                <a:latin typeface="Lucida Sans"/>
              </a:rPr>
              <a:t>The Hard Cap </a:t>
            </a:r>
            <a:r>
              <a:rPr lang="en-US" sz="2000" dirty="0">
                <a:solidFill>
                  <a:schemeClr val="tx1"/>
                </a:solidFill>
                <a:latin typeface="Lucida Sans"/>
              </a:rPr>
              <a:t>will </a:t>
            </a:r>
            <a:r>
              <a:rPr lang="en-US" sz="2000" i="1" u="sng" dirty="0">
                <a:solidFill>
                  <a:srgbClr val="FF0000"/>
                </a:solidFill>
                <a:latin typeface="Lucida Sans"/>
              </a:rPr>
              <a:t>restrict</a:t>
            </a:r>
            <a:r>
              <a:rPr lang="en-US" sz="2000" dirty="0">
                <a:latin typeface="Lucida Sans"/>
              </a:rPr>
              <a:t> </a:t>
            </a:r>
            <a:r>
              <a:rPr lang="en-US" sz="2000" dirty="0">
                <a:solidFill>
                  <a:schemeClr val="tx1"/>
                </a:solidFill>
                <a:latin typeface="Lucida Sans"/>
              </a:rPr>
              <a:t>upward movement to 5.0 strokes over the Low Handicap Index.</a:t>
            </a:r>
          </a:p>
          <a:p>
            <a:endParaRPr lang="en-US" sz="2000" i="1" dirty="0"/>
          </a:p>
          <a:p>
            <a:r>
              <a:rPr lang="en-US" sz="2000" i="1" dirty="0">
                <a:latin typeface="Lucida Sans"/>
              </a:rPr>
              <a:t> </a:t>
            </a:r>
            <a:endParaRPr lang="en-US" sz="2000" i="1" dirty="0"/>
          </a:p>
        </p:txBody>
      </p:sp>
      <p:sp>
        <p:nvSpPr>
          <p:cNvPr id="2" name="Rectangle 1">
            <a:extLst>
              <a:ext uri="{FF2B5EF4-FFF2-40B4-BE49-F238E27FC236}">
                <a16:creationId xmlns:a16="http://schemas.microsoft.com/office/drawing/2014/main" id="{760FB8BF-A78B-433A-B0E3-E34B9742AB0B}"/>
              </a:ext>
            </a:extLst>
          </p:cNvPr>
          <p:cNvSpPr/>
          <p:nvPr/>
        </p:nvSpPr>
        <p:spPr>
          <a:xfrm>
            <a:off x="463627" y="4934680"/>
            <a:ext cx="861110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Lucida Sans"/>
                <a:ea typeface="+mn-ea"/>
                <a:cs typeface="+mn-cs"/>
              </a:rPr>
              <a:t>The soft cap and hard cap procedures only start to take effect once a player has at least 20 acceptable scores in their scoring record.</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148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5C38BA-0F7C-4D5F-92F6-2E5ED6CEC2AB}"/>
              </a:ext>
            </a:extLst>
          </p:cNvPr>
          <p:cNvSpPr>
            <a:spLocks noGrp="1"/>
          </p:cNvSpPr>
          <p:nvPr>
            <p:ph idx="1"/>
          </p:nvPr>
        </p:nvSpPr>
        <p:spPr/>
        <p:txBody>
          <a:bodyPr/>
          <a:lstStyle/>
          <a:p>
            <a:endParaRPr lang="en-US"/>
          </a:p>
        </p:txBody>
      </p:sp>
      <p:sp>
        <p:nvSpPr>
          <p:cNvPr id="3" name="Picture Placeholder 2">
            <a:extLst>
              <a:ext uri="{FF2B5EF4-FFF2-40B4-BE49-F238E27FC236}">
                <a16:creationId xmlns:a16="http://schemas.microsoft.com/office/drawing/2014/main" id="{05703F7C-F3A6-4E26-94B5-68DDCA9B08E4}"/>
              </a:ext>
            </a:extLst>
          </p:cNvPr>
          <p:cNvSpPr>
            <a:spLocks noGrp="1"/>
          </p:cNvSpPr>
          <p:nvPr>
            <p:ph type="pic" sz="quarter" idx="16"/>
          </p:nvPr>
        </p:nvSpPr>
        <p:spPr/>
      </p:sp>
      <p:sp>
        <p:nvSpPr>
          <p:cNvPr id="4" name="Title 3">
            <a:extLst>
              <a:ext uri="{FF2B5EF4-FFF2-40B4-BE49-F238E27FC236}">
                <a16:creationId xmlns:a16="http://schemas.microsoft.com/office/drawing/2014/main" id="{5277B74F-8745-46DF-AFB6-0D98EC54FD6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8673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t="5084" b="7066"/>
          <a:stretch/>
        </p:blipFill>
        <p:spPr>
          <a:xfrm>
            <a:off x="1802936" y="1059352"/>
            <a:ext cx="8055411" cy="4739296"/>
          </a:xfrm>
          <a:prstGeom prst="rect">
            <a:avLst/>
          </a:prstGeom>
        </p:spPr>
      </p:pic>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23" name="Picture 4">
            <a:extLst>
              <a:ext uri="{FF2B5EF4-FFF2-40B4-BE49-F238E27FC236}">
                <a16:creationId xmlns:a16="http://schemas.microsoft.com/office/drawing/2014/main" id="{B9F6592D-21DA-4F63-9577-5AF1A971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881" y="1040009"/>
            <a:ext cx="9911201" cy="4793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86FBADEB-967A-445E-AB27-D63CEC7A0532}"/>
              </a:ext>
            </a:extLst>
          </p:cNvPr>
          <p:cNvSpPr>
            <a:spLocks noGrp="1"/>
          </p:cNvSpPr>
          <p:nvPr>
            <p:ph type="title"/>
          </p:nvPr>
        </p:nvSpPr>
        <p:spPr>
          <a:xfrm>
            <a:off x="0" y="0"/>
            <a:ext cx="12192000" cy="914400"/>
          </a:xfrm>
        </p:spPr>
        <p:txBody>
          <a:bodyPr/>
          <a:lstStyle/>
          <a:p>
            <a:r>
              <a:rPr lang="en-US">
                <a:cs typeface="Arial"/>
              </a:rPr>
              <a:t>Six Systems to One</a:t>
            </a:r>
            <a:endParaRPr lang="en-US"/>
          </a:p>
        </p:txBody>
      </p:sp>
      <p:grpSp>
        <p:nvGrpSpPr>
          <p:cNvPr id="25" name="Group 24">
            <a:extLst>
              <a:ext uri="{FF2B5EF4-FFF2-40B4-BE49-F238E27FC236}">
                <a16:creationId xmlns:a16="http://schemas.microsoft.com/office/drawing/2014/main" id="{C52953C9-6BE3-4363-A9AE-97CFB89A2418}"/>
              </a:ext>
            </a:extLst>
          </p:cNvPr>
          <p:cNvGrpSpPr/>
          <p:nvPr/>
        </p:nvGrpSpPr>
        <p:grpSpPr>
          <a:xfrm>
            <a:off x="449918" y="1165853"/>
            <a:ext cx="1302535" cy="4409307"/>
            <a:chOff x="449918" y="1165853"/>
            <a:chExt cx="1302535" cy="4409307"/>
          </a:xfrm>
        </p:grpSpPr>
        <p:grpSp>
          <p:nvGrpSpPr>
            <p:cNvPr id="12" name="Group 11">
              <a:extLst>
                <a:ext uri="{FF2B5EF4-FFF2-40B4-BE49-F238E27FC236}">
                  <a16:creationId xmlns:a16="http://schemas.microsoft.com/office/drawing/2014/main" id="{E4B72CB2-C763-439C-ACBE-D6EA6B9021BA}"/>
                </a:ext>
              </a:extLst>
            </p:cNvPr>
            <p:cNvGrpSpPr/>
            <p:nvPr/>
          </p:nvGrpSpPr>
          <p:grpSpPr>
            <a:xfrm>
              <a:off x="551239" y="1700206"/>
              <a:ext cx="1087669" cy="3284958"/>
              <a:chOff x="9074216" y="1681850"/>
              <a:chExt cx="1087669" cy="3284958"/>
            </a:xfrm>
          </p:grpSpPr>
          <p:pic>
            <p:nvPicPr>
              <p:cNvPr id="13" name="Picture 12">
                <a:extLst>
                  <a:ext uri="{FF2B5EF4-FFF2-40B4-BE49-F238E27FC236}">
                    <a16:creationId xmlns:a16="http://schemas.microsoft.com/office/drawing/2014/main" id="{E67BDA54-4B71-450E-A5D3-DD96A641E40A}"/>
                  </a:ext>
                </a:extLst>
              </p:cNvPr>
              <p:cNvPicPr>
                <a:picLocks noChangeAspect="1"/>
              </p:cNvPicPr>
              <p:nvPr/>
            </p:nvPicPr>
            <p:blipFill>
              <a:blip r:embed="rId5"/>
              <a:stretch>
                <a:fillRect/>
              </a:stretch>
            </p:blipFill>
            <p:spPr>
              <a:xfrm>
                <a:off x="9200289" y="2678212"/>
                <a:ext cx="739720" cy="527886"/>
              </a:xfrm>
              <a:prstGeom prst="rect">
                <a:avLst/>
              </a:prstGeom>
            </p:spPr>
          </p:pic>
          <p:pic>
            <p:nvPicPr>
              <p:cNvPr id="15" name="Picture 14">
                <a:extLst>
                  <a:ext uri="{FF2B5EF4-FFF2-40B4-BE49-F238E27FC236}">
                    <a16:creationId xmlns:a16="http://schemas.microsoft.com/office/drawing/2014/main" id="{9308839C-EDB5-4D80-A58F-DC3AAEB1F51A}"/>
                  </a:ext>
                </a:extLst>
              </p:cNvPr>
              <p:cNvPicPr>
                <a:picLocks noChangeAspect="1"/>
              </p:cNvPicPr>
              <p:nvPr/>
            </p:nvPicPr>
            <p:blipFill>
              <a:blip r:embed="rId6"/>
              <a:stretch>
                <a:fillRect/>
              </a:stretch>
            </p:blipFill>
            <p:spPr>
              <a:xfrm>
                <a:off x="9088652" y="3391432"/>
                <a:ext cx="808013" cy="628455"/>
              </a:xfrm>
              <a:prstGeom prst="rect">
                <a:avLst/>
              </a:prstGeom>
            </p:spPr>
          </p:pic>
          <p:pic>
            <p:nvPicPr>
              <p:cNvPr id="17" name="Picture 16">
                <a:extLst>
                  <a:ext uri="{FF2B5EF4-FFF2-40B4-BE49-F238E27FC236}">
                    <a16:creationId xmlns:a16="http://schemas.microsoft.com/office/drawing/2014/main" id="{BEFB12FF-34A1-46A3-9429-64F76E8B5BD4}"/>
                  </a:ext>
                </a:extLst>
              </p:cNvPr>
              <p:cNvPicPr>
                <a:picLocks noChangeAspect="1"/>
              </p:cNvPicPr>
              <p:nvPr/>
            </p:nvPicPr>
            <p:blipFill>
              <a:blip r:embed="rId7"/>
              <a:stretch>
                <a:fillRect/>
              </a:stretch>
            </p:blipFill>
            <p:spPr>
              <a:xfrm>
                <a:off x="9284037" y="1681850"/>
                <a:ext cx="566347" cy="796481"/>
              </a:xfrm>
              <a:prstGeom prst="rect">
                <a:avLst/>
              </a:prstGeom>
            </p:spPr>
          </p:pic>
          <p:pic>
            <p:nvPicPr>
              <p:cNvPr id="19" name="Picture 18">
                <a:extLst>
                  <a:ext uri="{FF2B5EF4-FFF2-40B4-BE49-F238E27FC236}">
                    <a16:creationId xmlns:a16="http://schemas.microsoft.com/office/drawing/2014/main" id="{0F8AD9E6-B179-493D-BF8A-F6FFDA366CC9}"/>
                  </a:ext>
                </a:extLst>
              </p:cNvPr>
              <p:cNvPicPr>
                <a:picLocks noChangeAspect="1"/>
              </p:cNvPicPr>
              <p:nvPr/>
            </p:nvPicPr>
            <p:blipFill>
              <a:blip r:embed="rId8"/>
              <a:stretch>
                <a:fillRect/>
              </a:stretch>
            </p:blipFill>
            <p:spPr>
              <a:xfrm>
                <a:off x="9074216" y="4240013"/>
                <a:ext cx="1087669" cy="726795"/>
              </a:xfrm>
              <a:prstGeom prst="rect">
                <a:avLst/>
              </a:prstGeom>
            </p:spPr>
          </p:pic>
        </p:grpSp>
        <p:pic>
          <p:nvPicPr>
            <p:cNvPr id="20" name="Picture 19" descr="A picture containing clipart&#10;&#10;Description automatically generated">
              <a:extLst>
                <a:ext uri="{FF2B5EF4-FFF2-40B4-BE49-F238E27FC236}">
                  <a16:creationId xmlns:a16="http://schemas.microsoft.com/office/drawing/2014/main" id="{FF70C64B-3726-4A27-866C-E8F8BAA2CEED}"/>
                </a:ext>
              </a:extLst>
            </p:cNvPr>
            <p:cNvPicPr>
              <a:picLocks noChangeAspect="1"/>
            </p:cNvPicPr>
            <p:nvPr/>
          </p:nvPicPr>
          <p:blipFill>
            <a:blip r:embed="rId9"/>
            <a:stretch>
              <a:fillRect/>
            </a:stretch>
          </p:blipFill>
          <p:spPr>
            <a:xfrm>
              <a:off x="449918" y="5362580"/>
              <a:ext cx="1302535" cy="212580"/>
            </a:xfrm>
            <a:prstGeom prst="rect">
              <a:avLst/>
            </a:prstGeom>
          </p:spPr>
        </p:pic>
        <p:pic>
          <p:nvPicPr>
            <p:cNvPr id="24" name="Picture 23">
              <a:extLst>
                <a:ext uri="{FF2B5EF4-FFF2-40B4-BE49-F238E27FC236}">
                  <a16:creationId xmlns:a16="http://schemas.microsoft.com/office/drawing/2014/main" id="{D480F089-473E-45BD-9FF2-F289393623BC}"/>
                </a:ext>
              </a:extLst>
            </p:cNvPr>
            <p:cNvPicPr>
              <a:picLocks noChangeAspect="1"/>
            </p:cNvPicPr>
            <p:nvPr/>
          </p:nvPicPr>
          <p:blipFill>
            <a:blip r:embed="rId10"/>
            <a:stretch>
              <a:fillRect/>
            </a:stretch>
          </p:blipFill>
          <p:spPr>
            <a:xfrm>
              <a:off x="604041" y="1165853"/>
              <a:ext cx="985436" cy="282900"/>
            </a:xfrm>
            <a:prstGeom prst="rect">
              <a:avLst/>
            </a:prstGeom>
          </p:spPr>
        </p:pic>
      </p:grpSp>
    </p:spTree>
    <p:extLst>
      <p:ext uri="{BB962C8B-B14F-4D97-AF65-F5344CB8AC3E}">
        <p14:creationId xmlns:p14="http://schemas.microsoft.com/office/powerpoint/2010/main" val="305201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2749EF6-3FA6-4887-A103-675B772DF32E}"/>
              </a:ext>
            </a:extLst>
          </p:cNvPr>
          <p:cNvSpPr txBox="1"/>
          <p:nvPr/>
        </p:nvSpPr>
        <p:spPr>
          <a:xfrm>
            <a:off x="367359" y="1031577"/>
            <a:ext cx="104883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Under the Rules of Handicapping, a Handicap Index will update </a:t>
            </a:r>
            <a:r>
              <a:rPr lang="en-US" sz="2000">
                <a:solidFill>
                  <a:prstClr val="black"/>
                </a:solidFill>
                <a:latin typeface="Lucida Sans" panose="020B0602030504020204" pitchFamily="34" charset="0"/>
              </a:rPr>
              <a:t>the day after a score(s) is posted</a:t>
            </a:r>
            <a:r>
              <a:rPr kumimoji="0" lang="en-US" sz="2000" b="0" i="0" u="none" strike="noStrike" kern="1200" cap="none" spc="0" normalizeH="0" baseline="0" noProof="0">
                <a:ln>
                  <a:noFill/>
                </a:ln>
                <a:solidFill>
                  <a:prstClr val="black"/>
                </a:solidFill>
                <a:effectLst/>
                <a:uLnTx/>
                <a:uFillTx/>
                <a:latin typeface="Lucida Sans" panose="020B0602030504020204" pitchFamily="34" charset="0"/>
                <a:ea typeface="+mn-ea"/>
                <a:cs typeface="+mn-cs"/>
              </a:rPr>
              <a:t>.</a:t>
            </a:r>
          </a:p>
        </p:txBody>
      </p:sp>
      <p:sp>
        <p:nvSpPr>
          <p:cNvPr id="2" name="Title 1">
            <a:extLst>
              <a:ext uri="{FF2B5EF4-FFF2-40B4-BE49-F238E27FC236}">
                <a16:creationId xmlns:a16="http://schemas.microsoft.com/office/drawing/2014/main" id="{A671DC88-AB33-43D3-93CB-D9C833B2FBD1}"/>
              </a:ext>
            </a:extLst>
          </p:cNvPr>
          <p:cNvSpPr>
            <a:spLocks noGrp="1"/>
          </p:cNvSpPr>
          <p:nvPr>
            <p:ph type="title"/>
          </p:nvPr>
        </p:nvSpPr>
        <p:spPr/>
        <p:txBody>
          <a:bodyPr/>
          <a:lstStyle/>
          <a:p>
            <a:r>
              <a:rPr lang="en-US"/>
              <a:t>Daily Revisions</a:t>
            </a:r>
          </a:p>
        </p:txBody>
      </p:sp>
      <p:sp>
        <p:nvSpPr>
          <p:cNvPr id="12" name="Content Placeholder 1">
            <a:extLst>
              <a:ext uri="{FF2B5EF4-FFF2-40B4-BE49-F238E27FC236}">
                <a16:creationId xmlns:a16="http://schemas.microsoft.com/office/drawing/2014/main" id="{B7374163-F18E-4541-A118-27A070A1FA6C}"/>
              </a:ext>
            </a:extLst>
          </p:cNvPr>
          <p:cNvSpPr txBox="1">
            <a:spLocks/>
          </p:cNvSpPr>
          <p:nvPr/>
        </p:nvSpPr>
        <p:spPr>
          <a:xfrm>
            <a:off x="684859" y="2116748"/>
            <a:ext cx="5554161" cy="37096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Players should submit their scores as soon as possible after the round is completed, and before midnight.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This is to ensure the score will be used </a:t>
            </a:r>
            <a:r>
              <a:rPr lang="en-US" sz="2000" dirty="0">
                <a:solidFill>
                  <a:prstClr val="black"/>
                </a:solidFill>
                <a:latin typeface="Lucida Sans" panose="020B0602030504020204" pitchFamily="34" charset="0"/>
              </a:rPr>
              <a:t>in </a:t>
            </a: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the Playing Conditions Calculation.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 player’s Handicap Index can also</a:t>
            </a:r>
            <a:r>
              <a:rPr kumimoji="0" lang="en-US" sz="2000" b="0" i="0" u="none" strike="noStrike" kern="1200" cap="none" spc="0" normalizeH="0" noProof="0" dirty="0">
                <a:ln>
                  <a:noFill/>
                </a:ln>
                <a:solidFill>
                  <a:prstClr val="black"/>
                </a:solidFill>
                <a:effectLst/>
                <a:uLnTx/>
                <a:uFillTx/>
                <a:latin typeface="Lucida Sans" panose="020B0602030504020204" pitchFamily="34" charset="0"/>
                <a:ea typeface="+mn-ea"/>
                <a:cs typeface="+mn-cs"/>
              </a:rPr>
              <a:t> be revised by a Committee adjustment.</a:t>
            </a: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pic>
        <p:nvPicPr>
          <p:cNvPr id="13" name="Picture 12">
            <a:extLst>
              <a:ext uri="{FF2B5EF4-FFF2-40B4-BE49-F238E27FC236}">
                <a16:creationId xmlns:a16="http://schemas.microsoft.com/office/drawing/2014/main" id="{ACFF3C3B-3E7C-4209-989E-8D224A33FD3C}"/>
              </a:ext>
            </a:extLst>
          </p:cNvPr>
          <p:cNvPicPr>
            <a:picLocks noChangeAspect="1"/>
          </p:cNvPicPr>
          <p:nvPr/>
        </p:nvPicPr>
        <p:blipFill>
          <a:blip r:embed="rId3"/>
          <a:stretch>
            <a:fillRect/>
          </a:stretch>
        </p:blipFill>
        <p:spPr>
          <a:xfrm>
            <a:off x="7011501" y="1734246"/>
            <a:ext cx="3844214" cy="3844214"/>
          </a:xfrm>
          <a:prstGeom prst="rect">
            <a:avLst/>
          </a:prstGeom>
        </p:spPr>
      </p:pic>
    </p:spTree>
    <p:extLst>
      <p:ext uri="{BB962C8B-B14F-4D97-AF65-F5344CB8AC3E}">
        <p14:creationId xmlns:p14="http://schemas.microsoft.com/office/powerpoint/2010/main" val="241095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FDCF9-93D4-4219-A5A1-A3945AB1606E}"/>
              </a:ext>
            </a:extLst>
          </p:cNvPr>
          <p:cNvSpPr>
            <a:spLocks noGrp="1"/>
          </p:cNvSpPr>
          <p:nvPr>
            <p:ph type="title"/>
          </p:nvPr>
        </p:nvSpPr>
        <p:spPr/>
        <p:txBody>
          <a:bodyPr/>
          <a:lstStyle/>
          <a:p>
            <a:r>
              <a:rPr lang="en-US"/>
              <a:t>Handicap Review</a:t>
            </a:r>
          </a:p>
        </p:txBody>
      </p:sp>
      <p:sp>
        <p:nvSpPr>
          <p:cNvPr id="7" name="Content Placeholder 1">
            <a:extLst>
              <a:ext uri="{FF2B5EF4-FFF2-40B4-BE49-F238E27FC236}">
                <a16:creationId xmlns:a16="http://schemas.microsoft.com/office/drawing/2014/main" id="{3017E388-E9ED-4A2A-BFDA-74A5B5D0664E}"/>
              </a:ext>
            </a:extLst>
          </p:cNvPr>
          <p:cNvSpPr>
            <a:spLocks noGrp="1"/>
          </p:cNvSpPr>
          <p:nvPr>
            <p:ph idx="1"/>
          </p:nvPr>
        </p:nvSpPr>
        <p:spPr>
          <a:xfrm>
            <a:off x="572343" y="1082004"/>
            <a:ext cx="9590988" cy="4389489"/>
          </a:xfrm>
        </p:spPr>
        <p:txBody>
          <a:bodyPr anchor="t">
            <a:noAutofit/>
          </a:bodyPr>
          <a:lstStyle/>
          <a:p>
            <a:pPr marL="285750" indent="-285750">
              <a:buFont typeface="Arial" panose="020B0604020202020204" pitchFamily="34" charset="0"/>
              <a:buChar char="•"/>
            </a:pPr>
            <a:r>
              <a:rPr lang="en-US">
                <a:solidFill>
                  <a:schemeClr val="tx1"/>
                </a:solidFill>
                <a:latin typeface="Lucida Sans"/>
              </a:rPr>
              <a:t>It is strongly recommended that the Handicap Committee conducts a handicap review at least once a year, for all players for which it is responsible.</a:t>
            </a:r>
          </a:p>
          <a:p>
            <a:pPr marL="285750" indent="-285750">
              <a:buFont typeface="Arial" panose="020B0604020202020204" pitchFamily="34" charset="0"/>
              <a:buChar char="•"/>
            </a:pPr>
            <a:endParaRPr lang="en-US">
              <a:solidFill>
                <a:schemeClr val="tx1"/>
              </a:solidFill>
              <a:latin typeface="Lucida Sans"/>
            </a:endParaRPr>
          </a:p>
          <a:p>
            <a:pPr marL="285750" indent="-285750">
              <a:buFont typeface="Arial" panose="020B0604020202020204" pitchFamily="34" charset="0"/>
              <a:buChar char="•"/>
            </a:pPr>
            <a:r>
              <a:rPr lang="en-US">
                <a:solidFill>
                  <a:schemeClr val="tx1"/>
                </a:solidFill>
                <a:latin typeface="Lucida Sans"/>
              </a:rPr>
              <a:t>WHS compliant technology should provide reports to assist Handicap Committees identify those players requiring a handicap review.</a:t>
            </a:r>
          </a:p>
          <a:p>
            <a:endParaRPr lang="en-US">
              <a:solidFill>
                <a:schemeClr val="tx1"/>
              </a:solidFill>
              <a:latin typeface="Lucida Sans"/>
            </a:endParaRPr>
          </a:p>
          <a:p>
            <a:pPr marL="285750" indent="-285750">
              <a:buFont typeface="Arial" panose="020B0604020202020204" pitchFamily="34" charset="0"/>
              <a:buChar char="•"/>
            </a:pPr>
            <a:r>
              <a:rPr lang="en-US">
                <a:solidFill>
                  <a:schemeClr val="tx1"/>
                </a:solidFill>
                <a:latin typeface="Lucida Sans"/>
              </a:rPr>
              <a:t>A player can request a handicap review if they believe their Handicap Index no longer reflects their demonstrated ability.</a:t>
            </a:r>
          </a:p>
          <a:p>
            <a:endParaRPr lang="en-US">
              <a:solidFill>
                <a:schemeClr val="tx1"/>
              </a:solidFill>
              <a:latin typeface="Lucida Sans"/>
            </a:endParaRPr>
          </a:p>
          <a:p>
            <a:pPr marL="285750" indent="-285750">
              <a:buFont typeface="Arial" panose="020B0604020202020204" pitchFamily="34" charset="0"/>
              <a:buChar char="•"/>
            </a:pPr>
            <a:r>
              <a:rPr lang="en-US">
                <a:solidFill>
                  <a:schemeClr val="tx1"/>
                </a:solidFill>
                <a:latin typeface="Lucida Sans"/>
              </a:rPr>
              <a:t>A player must be made aware of, and be involved in, the handicap review process and be able to appeal a decision.</a:t>
            </a:r>
            <a:endParaRPr lang="en-US">
              <a:solidFill>
                <a:schemeClr val="tx1"/>
              </a:solidFill>
            </a:endParaRPr>
          </a:p>
          <a:p>
            <a:endParaRPr lang="en-US"/>
          </a:p>
        </p:txBody>
      </p:sp>
      <p:pic>
        <p:nvPicPr>
          <p:cNvPr id="8" name="Picture 7" descr="A picture containing clipart&#10;&#10;Description automatically generated">
            <a:extLst>
              <a:ext uri="{FF2B5EF4-FFF2-40B4-BE49-F238E27FC236}">
                <a16:creationId xmlns:a16="http://schemas.microsoft.com/office/drawing/2014/main" id="{C9ABB763-0B8E-4126-B231-E6F4F6AFC09D}"/>
              </a:ext>
            </a:extLst>
          </p:cNvPr>
          <p:cNvPicPr>
            <a:picLocks noChangeAspect="1"/>
          </p:cNvPicPr>
          <p:nvPr/>
        </p:nvPicPr>
        <p:blipFill>
          <a:blip r:embed="rId3"/>
          <a:stretch>
            <a:fillRect/>
          </a:stretch>
        </p:blipFill>
        <p:spPr>
          <a:xfrm>
            <a:off x="2879751" y="4241640"/>
            <a:ext cx="6432498" cy="1741978"/>
          </a:xfrm>
          <a:prstGeom prst="rect">
            <a:avLst/>
          </a:prstGeom>
        </p:spPr>
      </p:pic>
    </p:spTree>
    <p:extLst>
      <p:ext uri="{BB962C8B-B14F-4D97-AF65-F5344CB8AC3E}">
        <p14:creationId xmlns:p14="http://schemas.microsoft.com/office/powerpoint/2010/main" val="6100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12500" b="12500"/>
          <a:stretch/>
        </p:blipFill>
        <p:spPr>
          <a:xfrm>
            <a:off x="0" y="1"/>
            <a:ext cx="12192000" cy="6858000"/>
          </a:xfrm>
          <a:prstGeom prst="rect">
            <a:avLst/>
          </a:prstGeom>
        </p:spPr>
      </p:pic>
      <p:sp>
        <p:nvSpPr>
          <p:cNvPr id="5" name="Title 1">
            <a:extLst>
              <a:ext uri="{FF2B5EF4-FFF2-40B4-BE49-F238E27FC236}">
                <a16:creationId xmlns:a16="http://schemas.microsoft.com/office/drawing/2014/main" id="{0F7FB86E-229A-4CA6-8DBB-59A8F1A92251}"/>
              </a:ext>
            </a:extLst>
          </p:cNvPr>
          <p:cNvSpPr txBox="1">
            <a:spLocks/>
          </p:cNvSpPr>
          <p:nvPr/>
        </p:nvSpPr>
        <p:spPr>
          <a:xfrm>
            <a:off x="1146313" y="363794"/>
            <a:ext cx="9899374" cy="58993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Sans" panose="020B0602030504020204" pitchFamily="34" charset="0"/>
                <a:ea typeface="National Light" pitchFamily="2" charset="0"/>
                <a:cs typeface="National Light" pitchFamily="2" charset="0"/>
              </a:rPr>
              <a:t>Handicap Committee Responsibilities</a:t>
            </a:r>
          </a:p>
        </p:txBody>
      </p:sp>
    </p:spTree>
    <p:extLst>
      <p:ext uri="{BB962C8B-B14F-4D97-AF65-F5344CB8AC3E}">
        <p14:creationId xmlns:p14="http://schemas.microsoft.com/office/powerpoint/2010/main" val="3735832429"/>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20E7397-FB79-4EB9-B52C-EA47C07A59FE}"/>
              </a:ext>
            </a:extLst>
          </p:cNvPr>
          <p:cNvPicPr>
            <a:picLocks noGrp="1" noChangeAspect="1"/>
          </p:cNvPicPr>
          <p:nvPr>
            <p:ph type="pic" sz="quarter" idx="16"/>
          </p:nvPr>
        </p:nvPicPr>
        <p:blipFill>
          <a:blip r:embed="rId3"/>
          <a:srcRect/>
          <a:stretch>
            <a:fillRect/>
          </a:stretch>
        </p:blipFill>
        <p:spPr>
          <a:xfrm>
            <a:off x="7273636" y="1006726"/>
            <a:ext cx="4632960" cy="4632960"/>
          </a:xfrm>
        </p:spPr>
      </p:pic>
      <p:sp>
        <p:nvSpPr>
          <p:cNvPr id="2" name="Content Placeholder 1">
            <a:extLst>
              <a:ext uri="{FF2B5EF4-FFF2-40B4-BE49-F238E27FC236}">
                <a16:creationId xmlns:a16="http://schemas.microsoft.com/office/drawing/2014/main" id="{D6B1751A-0085-4B87-AD7D-2D3F587DE243}"/>
              </a:ext>
            </a:extLst>
          </p:cNvPr>
          <p:cNvSpPr>
            <a:spLocks noGrp="1"/>
          </p:cNvSpPr>
          <p:nvPr>
            <p:ph idx="1"/>
          </p:nvPr>
        </p:nvSpPr>
        <p:spPr>
          <a:xfrm>
            <a:off x="447040" y="1006735"/>
            <a:ext cx="6826596" cy="4632951"/>
          </a:xfrm>
        </p:spPr>
        <p:txBody>
          <a:bodyPr anchor="t">
            <a:noAutofit/>
          </a:bodyPr>
          <a:lstStyle/>
          <a:p>
            <a:r>
              <a:rPr lang="en-US" sz="2000" dirty="0">
                <a:solidFill>
                  <a:schemeClr val="tx1"/>
                </a:solidFill>
                <a:latin typeface="Lucida Sans"/>
              </a:rPr>
              <a:t>The Handicap Committee can adjust a player’s Handicap Index to ensure that it reflects their demonstrated ability. In doing so, the Handicap Committee should consider all available information relating to the player’s demonstrated ability, including:</a:t>
            </a:r>
          </a:p>
          <a:p>
            <a:endParaRPr lang="en-US" sz="2000" dirty="0">
              <a:solidFill>
                <a:schemeClr val="tx1"/>
              </a:solidFill>
              <a:latin typeface="Lucida Sans"/>
            </a:endParaRPr>
          </a:p>
          <a:p>
            <a:pPr marL="400050" indent="-400050">
              <a:buFont typeface="Wingdings" panose="05000000000000000000" pitchFamily="2" charset="2"/>
              <a:buChar char="§"/>
            </a:pPr>
            <a:r>
              <a:rPr lang="en-US" sz="2000" dirty="0">
                <a:solidFill>
                  <a:schemeClr val="tx1"/>
                </a:solidFill>
                <a:latin typeface="Lucida Sans"/>
              </a:rPr>
              <a:t>The player’s scoring potential,</a:t>
            </a:r>
          </a:p>
          <a:p>
            <a:pPr marL="400050" indent="-400050">
              <a:buFont typeface="Wingdings" panose="05000000000000000000" pitchFamily="2" charset="2"/>
              <a:buChar char="§"/>
            </a:pPr>
            <a:r>
              <a:rPr lang="en-US" sz="2000" dirty="0">
                <a:solidFill>
                  <a:schemeClr val="tx1"/>
                </a:solidFill>
                <a:latin typeface="Lucida Sans"/>
              </a:rPr>
              <a:t>Any handicap(s) previously held by the player, and</a:t>
            </a:r>
          </a:p>
          <a:p>
            <a:pPr marL="400050" indent="-400050">
              <a:buFont typeface="Wingdings" panose="05000000000000000000" pitchFamily="2" charset="2"/>
              <a:buChar char="§"/>
            </a:pPr>
            <a:r>
              <a:rPr lang="en-US" sz="2000" dirty="0">
                <a:solidFill>
                  <a:schemeClr val="tx1"/>
                </a:solidFill>
                <a:latin typeface="Lucida Sans"/>
              </a:rPr>
              <a:t>Whether the player is an improver, a steady player or a declining player. </a:t>
            </a:r>
            <a:endParaRPr lang="en-US" sz="2000" dirty="0">
              <a:solidFill>
                <a:schemeClr val="tx1"/>
              </a:solidFill>
            </a:endParaRPr>
          </a:p>
          <a:p>
            <a:pPr marL="285750" indent="-285750">
              <a:buFont typeface="Wingdings" panose="05000000000000000000" pitchFamily="2" charset="2"/>
              <a:buChar char="§"/>
            </a:pPr>
            <a:endParaRPr lang="en-US" sz="2000" dirty="0">
              <a:solidFill>
                <a:schemeClr val="tx1"/>
              </a:solidFill>
            </a:endParaRPr>
          </a:p>
          <a:p>
            <a:r>
              <a:rPr lang="en-GB" sz="2000" dirty="0">
                <a:solidFill>
                  <a:schemeClr val="tx1"/>
                </a:solidFill>
                <a:latin typeface="Lucida Sans"/>
                <a:ea typeface="Calibri" panose="020F0502020204030204" pitchFamily="34" charset="0"/>
                <a:cs typeface="Times New Roman"/>
              </a:rPr>
              <a:t>The Handicap Committee should consult with, or have ratified, any player’s handicap adjustment by the </a:t>
            </a:r>
            <a:r>
              <a:rPr lang="en-GB" sz="2000" b="1" i="1" dirty="0">
                <a:solidFill>
                  <a:schemeClr val="tx1"/>
                </a:solidFill>
                <a:latin typeface="Lucida Sans"/>
                <a:ea typeface="Calibri" panose="020F0502020204030204" pitchFamily="34" charset="0"/>
                <a:cs typeface="Times New Roman"/>
              </a:rPr>
              <a:t>Allied Golf Association.</a:t>
            </a:r>
            <a:endParaRPr lang="en-US" sz="2000" b="1" dirty="0">
              <a:solidFill>
                <a:schemeClr val="tx1"/>
              </a:solidFill>
              <a:latin typeface="Lucida Sans"/>
              <a:cs typeface="Times New Roman"/>
            </a:endParaRPr>
          </a:p>
          <a:p>
            <a:endParaRPr lang="en-US" dirty="0"/>
          </a:p>
        </p:txBody>
      </p:sp>
      <p:sp>
        <p:nvSpPr>
          <p:cNvPr id="4" name="Title 3">
            <a:extLst>
              <a:ext uri="{FF2B5EF4-FFF2-40B4-BE49-F238E27FC236}">
                <a16:creationId xmlns:a16="http://schemas.microsoft.com/office/drawing/2014/main" id="{6ECFDCF9-93D4-4219-A5A1-A3945AB1606E}"/>
              </a:ext>
            </a:extLst>
          </p:cNvPr>
          <p:cNvSpPr>
            <a:spLocks noGrp="1"/>
          </p:cNvSpPr>
          <p:nvPr>
            <p:ph type="title"/>
          </p:nvPr>
        </p:nvSpPr>
        <p:spPr/>
        <p:txBody>
          <a:bodyPr/>
          <a:lstStyle/>
          <a:p>
            <a:r>
              <a:rPr lang="en-US" dirty="0"/>
              <a:t>Adjusting a Handicap Index</a:t>
            </a:r>
          </a:p>
        </p:txBody>
      </p:sp>
    </p:spTree>
    <p:extLst>
      <p:ext uri="{BB962C8B-B14F-4D97-AF65-F5344CB8AC3E}">
        <p14:creationId xmlns:p14="http://schemas.microsoft.com/office/powerpoint/2010/main" val="28505335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F1777C-1DB4-4541-9DE6-1335F42892AC}"/>
              </a:ext>
            </a:extLst>
          </p:cNvPr>
          <p:cNvSpPr>
            <a:spLocks noGrp="1"/>
          </p:cNvSpPr>
          <p:nvPr>
            <p:ph type="title"/>
          </p:nvPr>
        </p:nvSpPr>
        <p:spPr/>
        <p:txBody>
          <a:bodyPr/>
          <a:lstStyle/>
          <a:p>
            <a:r>
              <a:rPr lang="en-US"/>
              <a:t>Applying a Penalty Score</a:t>
            </a:r>
          </a:p>
        </p:txBody>
      </p:sp>
      <p:sp>
        <p:nvSpPr>
          <p:cNvPr id="6" name="Content Placeholder 1">
            <a:extLst>
              <a:ext uri="{FF2B5EF4-FFF2-40B4-BE49-F238E27FC236}">
                <a16:creationId xmlns:a16="http://schemas.microsoft.com/office/drawing/2014/main" id="{A9FA9F3A-E424-4B5D-94A7-18FD37B81AA4}"/>
              </a:ext>
            </a:extLst>
          </p:cNvPr>
          <p:cNvSpPr txBox="1">
            <a:spLocks/>
          </p:cNvSpPr>
          <p:nvPr/>
        </p:nvSpPr>
        <p:spPr>
          <a:xfrm>
            <a:off x="503159" y="2104414"/>
            <a:ext cx="6969203" cy="4159131"/>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If the reason was valid and an acceptable score is still discoverable, that score will be posted.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If there was </a:t>
            </a:r>
            <a:r>
              <a:rPr kumimoji="0" lang="en-GB"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no</a:t>
            </a: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valid</a:t>
            </a: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t>
            </a:r>
            <a:r>
              <a:rPr kumimoji="0" lang="en-GB" sz="2000" b="1"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reason</a:t>
            </a: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and an acceptable score is discoverable, that score will be posted and a </a:t>
            </a:r>
            <a:r>
              <a:rPr kumimoji="0" lang="en-GB" sz="2000" b="0" i="0" u="none" strike="noStrike" kern="1200" cap="none" spc="0" normalizeH="0" baseline="0" noProof="0" dirty="0">
                <a:ln>
                  <a:noFill/>
                </a:ln>
                <a:solidFill>
                  <a:srgbClr val="004987"/>
                </a:solidFill>
                <a:effectLst/>
                <a:uLnTx/>
                <a:uFillTx/>
                <a:latin typeface="Lucida Sans" panose="020B0602030504020204" pitchFamily="34" charset="0"/>
                <a:ea typeface="+mn-ea"/>
                <a:cs typeface="+mn-cs"/>
              </a:rPr>
              <a:t>penalty score</a:t>
            </a: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may be posted.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If the score is not discoverable, a </a:t>
            </a:r>
            <a:r>
              <a:rPr kumimoji="0" lang="en-GB" sz="2000" b="0" i="0" u="none" strike="noStrike" kern="1200" cap="none" spc="0" normalizeH="0" baseline="0" noProof="0" dirty="0">
                <a:ln>
                  <a:noFill/>
                </a:ln>
                <a:solidFill>
                  <a:srgbClr val="004987"/>
                </a:solidFill>
                <a:effectLst/>
                <a:uLnTx/>
                <a:uFillTx/>
                <a:latin typeface="Lucida Sans" panose="020B0602030504020204" pitchFamily="34" charset="0"/>
                <a:ea typeface="+mn-ea"/>
                <a:cs typeface="+mn-cs"/>
              </a:rPr>
              <a:t>penalty score</a:t>
            </a: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may be posted.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In the most serious cases, such as repeated failure to submit acceptable scores, the Committee has discretion to apply additional penalty scores, reset the player’s Handicap Index or consider other disciplinary procedures.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pic>
        <p:nvPicPr>
          <p:cNvPr id="7" name="Picture 6">
            <a:extLst>
              <a:ext uri="{FF2B5EF4-FFF2-40B4-BE49-F238E27FC236}">
                <a16:creationId xmlns:a16="http://schemas.microsoft.com/office/drawing/2014/main" id="{E456BD14-B436-4C46-AEFC-364D44B7D943}"/>
              </a:ext>
            </a:extLst>
          </p:cNvPr>
          <p:cNvPicPr>
            <a:picLocks noChangeAspect="1"/>
          </p:cNvPicPr>
          <p:nvPr/>
        </p:nvPicPr>
        <p:blipFill>
          <a:blip r:embed="rId3"/>
          <a:stretch>
            <a:fillRect/>
          </a:stretch>
        </p:blipFill>
        <p:spPr>
          <a:xfrm>
            <a:off x="7770200" y="2353456"/>
            <a:ext cx="3604605" cy="2477816"/>
          </a:xfrm>
          <a:prstGeom prst="rect">
            <a:avLst/>
          </a:prstGeom>
        </p:spPr>
      </p:pic>
      <p:sp>
        <p:nvSpPr>
          <p:cNvPr id="2" name="Rectangle 1">
            <a:extLst>
              <a:ext uri="{FF2B5EF4-FFF2-40B4-BE49-F238E27FC236}">
                <a16:creationId xmlns:a16="http://schemas.microsoft.com/office/drawing/2014/main" id="{1E45CDCC-49E8-423C-88DB-D7102FA6E49C}"/>
              </a:ext>
            </a:extLst>
          </p:cNvPr>
          <p:cNvSpPr/>
          <p:nvPr/>
        </p:nvSpPr>
        <p:spPr>
          <a:xfrm>
            <a:off x="333375" y="1060471"/>
            <a:ext cx="1104143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If a player fails to submit a score from an authorized format of play </a:t>
            </a:r>
            <a:r>
              <a:rPr kumimoji="0" lang="en-US" sz="2000" b="0" i="1" u="none" strike="noStrike" kern="1200" cap="none" spc="0" normalizeH="0" baseline="0" noProof="0" dirty="0">
                <a:ln>
                  <a:noFill/>
                </a:ln>
                <a:solidFill>
                  <a:srgbClr val="FF0000"/>
                </a:solidFill>
                <a:effectLst/>
                <a:uLnTx/>
                <a:uFillTx/>
                <a:latin typeface="Lucida Sans" panose="020B0602030504020204" pitchFamily="34" charset="0"/>
                <a:ea typeface="+mn-ea"/>
                <a:cs typeface="+mn-cs"/>
              </a:rPr>
              <a:t>in a timely manner</a:t>
            </a:r>
            <a:r>
              <a:rPr kumimoji="0" lang="en-US" sz="20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the Handicap Committee should investigate and take appropriate action.  </a:t>
            </a:r>
          </a:p>
        </p:txBody>
      </p:sp>
    </p:spTree>
    <p:extLst>
      <p:ext uri="{BB962C8B-B14F-4D97-AF65-F5344CB8AC3E}">
        <p14:creationId xmlns:p14="http://schemas.microsoft.com/office/powerpoint/2010/main" val="111141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12500" b="12500"/>
          <a:stretch/>
        </p:blipFill>
        <p:spPr>
          <a:xfrm>
            <a:off x="0" y="1"/>
            <a:ext cx="12192000" cy="6858000"/>
          </a:xfrm>
          <a:prstGeom prst="rect">
            <a:avLst/>
          </a:prstGeom>
        </p:spPr>
      </p:pic>
      <p:sp>
        <p:nvSpPr>
          <p:cNvPr id="5" name="Title 1">
            <a:extLst>
              <a:ext uri="{FF2B5EF4-FFF2-40B4-BE49-F238E27FC236}">
                <a16:creationId xmlns:a16="http://schemas.microsoft.com/office/drawing/2014/main" id="{0F7FB86E-229A-4CA6-8DBB-59A8F1A92251}"/>
              </a:ext>
            </a:extLst>
          </p:cNvPr>
          <p:cNvSpPr txBox="1">
            <a:spLocks/>
          </p:cNvSpPr>
          <p:nvPr/>
        </p:nvSpPr>
        <p:spPr>
          <a:xfrm>
            <a:off x="1146313" y="363794"/>
            <a:ext cx="9899374" cy="58993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Lucida Sans" panose="020B0602030504020204" pitchFamily="34" charset="0"/>
                <a:ea typeface="National Light" pitchFamily="2" charset="0"/>
                <a:cs typeface="National Light" pitchFamily="2" charset="0"/>
              </a:rPr>
              <a:t>Competition Committee Responsibilities</a:t>
            </a:r>
          </a:p>
        </p:txBody>
      </p:sp>
    </p:spTree>
    <p:extLst>
      <p:ext uri="{BB962C8B-B14F-4D97-AF65-F5344CB8AC3E}">
        <p14:creationId xmlns:p14="http://schemas.microsoft.com/office/powerpoint/2010/main" val="318073753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40CB7-D782-4106-995D-C95394CD79A4}"/>
              </a:ext>
            </a:extLst>
          </p:cNvPr>
          <p:cNvSpPr>
            <a:spLocks noGrp="1"/>
          </p:cNvSpPr>
          <p:nvPr>
            <p:ph idx="1"/>
          </p:nvPr>
        </p:nvSpPr>
        <p:spPr>
          <a:xfrm>
            <a:off x="471661" y="2297589"/>
            <a:ext cx="6927186" cy="3166970"/>
          </a:xfrm>
        </p:spPr>
        <p:txBody>
          <a:bodyPr anchor="t">
            <a:noAutofit/>
          </a:bodyPr>
          <a:lstStyle/>
          <a:p>
            <a:endParaRPr lang="en-US" sz="2000">
              <a:solidFill>
                <a:schemeClr val="tx1"/>
              </a:solidFill>
              <a:latin typeface="Lucida Sans"/>
            </a:endParaRPr>
          </a:p>
          <a:p>
            <a:r>
              <a:rPr lang="en-US" sz="2000">
                <a:solidFill>
                  <a:schemeClr val="tx1"/>
                </a:solidFill>
                <a:latin typeface="Lucida Sans"/>
              </a:rPr>
              <a:t>For example: </a:t>
            </a:r>
          </a:p>
          <a:p>
            <a:endParaRPr lang="en-US" sz="2000">
              <a:solidFill>
                <a:schemeClr val="tx1"/>
              </a:solidFill>
            </a:endParaRPr>
          </a:p>
          <a:p>
            <a:pPr marL="744220" lvl="2" indent="-285750"/>
            <a:r>
              <a:rPr lang="en-US" sz="2000">
                <a:solidFill>
                  <a:schemeClr val="tx1"/>
                </a:solidFill>
                <a:latin typeface="Lucida Sans"/>
              </a:rPr>
              <a:t>A maximum Handicap Index for entry.  </a:t>
            </a:r>
          </a:p>
          <a:p>
            <a:pPr marL="744220" lvl="2" indent="-285750"/>
            <a:r>
              <a:rPr lang="en-US" sz="2000">
                <a:solidFill>
                  <a:schemeClr val="tx1"/>
                </a:solidFill>
                <a:latin typeface="Lucida Sans"/>
              </a:rPr>
              <a:t>A maximum Handicap Index a player is permitted to use. </a:t>
            </a:r>
            <a:endParaRPr lang="en-US" sz="2000">
              <a:solidFill>
                <a:schemeClr val="tx1"/>
              </a:solidFill>
            </a:endParaRPr>
          </a:p>
          <a:p>
            <a:pPr marL="744220" lvl="2" indent="-285750"/>
            <a:r>
              <a:rPr lang="en-US" sz="2000">
                <a:solidFill>
                  <a:schemeClr val="tx1"/>
                </a:solidFill>
                <a:latin typeface="Lucida Sans"/>
              </a:rPr>
              <a:t>A maximum Course Handicap. </a:t>
            </a:r>
            <a:endParaRPr lang="en-US" sz="2000">
              <a:solidFill>
                <a:schemeClr val="tx1"/>
              </a:solidFill>
            </a:endParaRPr>
          </a:p>
          <a:p>
            <a:pPr marL="744220" lvl="2" indent="-285750"/>
            <a:r>
              <a:rPr lang="en-US" sz="2000">
                <a:solidFill>
                  <a:schemeClr val="tx1"/>
                </a:solidFill>
                <a:latin typeface="Lucida Sans"/>
              </a:rPr>
              <a:t>A maximum Playing Handicap. </a:t>
            </a:r>
            <a:endParaRPr lang="en-US" sz="2000">
              <a:solidFill>
                <a:schemeClr val="tx1"/>
              </a:solidFill>
            </a:endParaRPr>
          </a:p>
          <a:p>
            <a:endParaRPr lang="en-US" sz="2000"/>
          </a:p>
        </p:txBody>
      </p:sp>
      <p:sp>
        <p:nvSpPr>
          <p:cNvPr id="4" name="Title 3">
            <a:extLst>
              <a:ext uri="{FF2B5EF4-FFF2-40B4-BE49-F238E27FC236}">
                <a16:creationId xmlns:a16="http://schemas.microsoft.com/office/drawing/2014/main" id="{08A55754-24EC-4F3F-9773-23DC39AE9192}"/>
              </a:ext>
            </a:extLst>
          </p:cNvPr>
          <p:cNvSpPr>
            <a:spLocks noGrp="1"/>
          </p:cNvSpPr>
          <p:nvPr>
            <p:ph type="title"/>
          </p:nvPr>
        </p:nvSpPr>
        <p:spPr/>
        <p:txBody>
          <a:bodyPr/>
          <a:lstStyle/>
          <a:p>
            <a:r>
              <a:rPr lang="en-US"/>
              <a:t>Competition Committee</a:t>
            </a:r>
          </a:p>
        </p:txBody>
      </p:sp>
      <p:sp>
        <p:nvSpPr>
          <p:cNvPr id="3" name="Rectangle 2">
            <a:extLst>
              <a:ext uri="{FF2B5EF4-FFF2-40B4-BE49-F238E27FC236}">
                <a16:creationId xmlns:a16="http://schemas.microsoft.com/office/drawing/2014/main" id="{8A6E2D37-EB6D-48EF-949E-F59A080C82BE}"/>
              </a:ext>
            </a:extLst>
          </p:cNvPr>
          <p:cNvSpPr/>
          <p:nvPr/>
        </p:nvSpPr>
        <p:spPr>
          <a:xfrm>
            <a:off x="471661" y="1228724"/>
            <a:ext cx="10486852"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Lucida Sans"/>
                <a:ea typeface="+mn-ea"/>
                <a:cs typeface="+mn-cs"/>
              </a:rPr>
              <a:t>The Committee in charge of a competition may set a maximum limit for play within their Terms of the Competition. </a:t>
            </a:r>
          </a:p>
        </p:txBody>
      </p:sp>
      <p:pic>
        <p:nvPicPr>
          <p:cNvPr id="5" name="Picture 4">
            <a:extLst>
              <a:ext uri="{FF2B5EF4-FFF2-40B4-BE49-F238E27FC236}">
                <a16:creationId xmlns:a16="http://schemas.microsoft.com/office/drawing/2014/main" id="{B97B5C09-EA50-4A28-B791-C08F384E6BAE}"/>
              </a:ext>
            </a:extLst>
          </p:cNvPr>
          <p:cNvPicPr>
            <a:picLocks noChangeAspect="1"/>
          </p:cNvPicPr>
          <p:nvPr/>
        </p:nvPicPr>
        <p:blipFill>
          <a:blip r:embed="rId3"/>
          <a:stretch>
            <a:fillRect/>
          </a:stretch>
        </p:blipFill>
        <p:spPr>
          <a:xfrm>
            <a:off x="7258050" y="2462306"/>
            <a:ext cx="3916964" cy="2837536"/>
          </a:xfrm>
          <a:prstGeom prst="rect">
            <a:avLst/>
          </a:prstGeom>
          <a:effectLst>
            <a:innerShdw blurRad="355600" dist="50800" dir="2700000">
              <a:prstClr val="black">
                <a:alpha val="82000"/>
              </a:prstClr>
            </a:innerShdw>
          </a:effectLst>
        </p:spPr>
      </p:pic>
    </p:spTree>
    <p:extLst>
      <p:ext uri="{BB962C8B-B14F-4D97-AF65-F5344CB8AC3E}">
        <p14:creationId xmlns:p14="http://schemas.microsoft.com/office/powerpoint/2010/main" val="44005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90AC-B8F2-490F-B815-21ABD4883083}"/>
              </a:ext>
            </a:extLst>
          </p:cNvPr>
          <p:cNvSpPr>
            <a:spLocks noGrp="1"/>
          </p:cNvSpPr>
          <p:nvPr>
            <p:ph type="title"/>
          </p:nvPr>
        </p:nvSpPr>
        <p:spPr/>
        <p:txBody>
          <a:bodyPr/>
          <a:lstStyle/>
          <a:p>
            <a:r>
              <a:rPr lang="en-US">
                <a:solidFill>
                  <a:prstClr val="white"/>
                </a:solidFill>
                <a:latin typeface="Lucida Sans"/>
                <a:cs typeface="Arial"/>
              </a:rPr>
              <a:t>Questions?</a:t>
            </a:r>
            <a:endParaRPr lang="en-US"/>
          </a:p>
        </p:txBody>
      </p:sp>
      <p:sp>
        <p:nvSpPr>
          <p:cNvPr id="3" name="Subtitle 2">
            <a:extLst>
              <a:ext uri="{FF2B5EF4-FFF2-40B4-BE49-F238E27FC236}">
                <a16:creationId xmlns:a16="http://schemas.microsoft.com/office/drawing/2014/main" id="{BDCB97EA-930E-45A1-A95B-0B0090FAA963}"/>
              </a:ext>
            </a:extLst>
          </p:cNvPr>
          <p:cNvSpPr>
            <a:spLocks noGrp="1"/>
          </p:cNvSpPr>
          <p:nvPr>
            <p:ph idx="1"/>
          </p:nvPr>
        </p:nvSpPr>
        <p:spPr>
          <a:xfrm>
            <a:off x="2292427" y="2294200"/>
            <a:ext cx="6241975" cy="819703"/>
          </a:xfrm>
        </p:spPr>
        <p:txBody>
          <a:bodyPr/>
          <a:lstStyle/>
          <a:p>
            <a:r>
              <a:rPr lang="en-US"/>
              <a:t>	</a:t>
            </a:r>
            <a:r>
              <a:rPr lang="en-US" sz="6600">
                <a:solidFill>
                  <a:schemeClr val="accent1"/>
                </a:solidFill>
              </a:rPr>
              <a:t>QUESTIONS?</a:t>
            </a:r>
          </a:p>
        </p:txBody>
      </p:sp>
    </p:spTree>
    <p:extLst>
      <p:ext uri="{BB962C8B-B14F-4D97-AF65-F5344CB8AC3E}">
        <p14:creationId xmlns:p14="http://schemas.microsoft.com/office/powerpoint/2010/main" val="20266377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1B4085-2ADB-48BD-A101-657E32F4B2FF}"/>
              </a:ext>
            </a:extLst>
          </p:cNvPr>
          <p:cNvSpPr>
            <a:spLocks noGrp="1"/>
          </p:cNvSpPr>
          <p:nvPr>
            <p:ph type="title"/>
          </p:nvPr>
        </p:nvSpPr>
        <p:spPr/>
        <p:txBody>
          <a:bodyPr/>
          <a:lstStyle/>
          <a:p>
            <a:r>
              <a:rPr lang="en-US">
                <a:latin typeface="Lucida Sans" panose="020B0602030504020204" pitchFamily="34" charset="0"/>
              </a:rPr>
              <a:t>Thank you for attending! </a:t>
            </a:r>
          </a:p>
        </p:txBody>
      </p:sp>
      <p:sp>
        <p:nvSpPr>
          <p:cNvPr id="5" name="Rectangle 4">
            <a:extLst>
              <a:ext uri="{FF2B5EF4-FFF2-40B4-BE49-F238E27FC236}">
                <a16:creationId xmlns:a16="http://schemas.microsoft.com/office/drawing/2014/main" id="{A716B128-9569-450B-A208-ECDD1C3EE084}"/>
              </a:ext>
            </a:extLst>
          </p:cNvPr>
          <p:cNvSpPr/>
          <p:nvPr/>
        </p:nvSpPr>
        <p:spPr>
          <a:xfrm>
            <a:off x="5540829" y="2743200"/>
            <a:ext cx="1110342" cy="348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59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194679-8EDC-48A9-8E40-D8440F44B820}"/>
              </a:ext>
            </a:extLst>
          </p:cNvPr>
          <p:cNvSpPr>
            <a:spLocks noGrp="1"/>
          </p:cNvSpPr>
          <p:nvPr>
            <p:ph type="title"/>
          </p:nvPr>
        </p:nvSpPr>
        <p:spPr/>
        <p:txBody>
          <a:bodyPr/>
          <a:lstStyle/>
          <a:p>
            <a:r>
              <a:rPr lang="en-US" dirty="0"/>
              <a:t>WHS took effect this morning.</a:t>
            </a:r>
            <a:br>
              <a:rPr lang="en-US" dirty="0"/>
            </a:br>
            <a:endParaRPr lang="en-US" dirty="0"/>
          </a:p>
        </p:txBody>
      </p:sp>
      <p:sp>
        <p:nvSpPr>
          <p:cNvPr id="4" name="Content Placeholder 3">
            <a:extLst>
              <a:ext uri="{FF2B5EF4-FFF2-40B4-BE49-F238E27FC236}">
                <a16:creationId xmlns:a16="http://schemas.microsoft.com/office/drawing/2014/main" id="{8F8D035B-90FB-46E8-93C1-34E6ED8F6310}"/>
              </a:ext>
            </a:extLst>
          </p:cNvPr>
          <p:cNvSpPr>
            <a:spLocks noGrp="1"/>
          </p:cNvSpPr>
          <p:nvPr>
            <p:ph idx="1"/>
          </p:nvPr>
        </p:nvSpPr>
        <p:spPr>
          <a:xfrm>
            <a:off x="330507" y="550842"/>
            <a:ext cx="10763480" cy="5376233"/>
          </a:xfrm>
        </p:spPr>
        <p:txBody>
          <a:bodyPr/>
          <a:lstStyle/>
          <a:p>
            <a:endParaRPr lang="en-US" sz="2400" dirty="0"/>
          </a:p>
          <a:p>
            <a:pPr marL="731520" lvl="1" indent="-365760">
              <a:spcAft>
                <a:spcPts val="1200"/>
              </a:spcAft>
              <a:buFont typeface="Arial" panose="020B0604020202020204" pitchFamily="34" charset="0"/>
              <a:buChar char="•"/>
            </a:pPr>
            <a:r>
              <a:rPr lang="en-US" sz="2400" dirty="0"/>
              <a:t>New GHIN Handicap System went live this morning. This impacts:</a:t>
            </a:r>
          </a:p>
          <a:p>
            <a:pPr marL="1190308" lvl="2" indent="-365760">
              <a:spcAft>
                <a:spcPts val="1200"/>
              </a:spcAft>
              <a:buFont typeface="Courier New" panose="02070309020205020404" pitchFamily="49" charset="0"/>
              <a:buChar char="o"/>
            </a:pPr>
            <a:r>
              <a:rPr lang="en-US" sz="2400" dirty="0"/>
              <a:t>Score Posting</a:t>
            </a:r>
          </a:p>
          <a:p>
            <a:pPr marL="1190308" lvl="2" indent="-365760">
              <a:spcAft>
                <a:spcPts val="1200"/>
              </a:spcAft>
              <a:buFont typeface="Courier New" panose="02070309020205020404" pitchFamily="49" charset="0"/>
              <a:buChar char="o"/>
            </a:pPr>
            <a:r>
              <a:rPr lang="en-US" sz="2400" dirty="0"/>
              <a:t>Handicap Index Calculation </a:t>
            </a:r>
          </a:p>
          <a:p>
            <a:pPr marL="731520" lvl="1" indent="-365760">
              <a:spcAft>
                <a:spcPts val="1200"/>
              </a:spcAft>
              <a:buFont typeface="Arial" panose="020B0604020202020204" pitchFamily="34" charset="0"/>
              <a:buChar char="•"/>
            </a:pPr>
            <a:r>
              <a:rPr lang="en-US" sz="2400" dirty="0"/>
              <a:t>Golf Genius tournament software updated this morning to incorporate changes to Course Handicap calculations.</a:t>
            </a:r>
          </a:p>
          <a:p>
            <a:pPr marL="731520" lvl="1" indent="-365760">
              <a:spcAft>
                <a:spcPts val="1200"/>
              </a:spcAft>
              <a:buFont typeface="Arial" panose="020B0604020202020204" pitchFamily="34" charset="0"/>
              <a:buChar char="•"/>
            </a:pPr>
            <a:r>
              <a:rPr lang="en-US" sz="2400" dirty="0"/>
              <a:t>GHIN and AGA phone apps updated.</a:t>
            </a:r>
          </a:p>
          <a:p>
            <a:pPr marL="731520" lvl="1" indent="-365760">
              <a:spcAft>
                <a:spcPts val="1200"/>
              </a:spcAft>
              <a:buFont typeface="Arial" panose="020B0604020202020204" pitchFamily="34" charset="0"/>
              <a:buChar char="•"/>
            </a:pPr>
            <a:r>
              <a:rPr lang="en-US" sz="2400" dirty="0"/>
              <a:t>Current Handicap Index is the same your H.I. on December 15.</a:t>
            </a:r>
          </a:p>
          <a:p>
            <a:pPr marL="731520" lvl="1" indent="-365760">
              <a:spcAft>
                <a:spcPts val="1200"/>
              </a:spcAft>
              <a:buFont typeface="Arial" panose="020B0604020202020204" pitchFamily="34" charset="0"/>
              <a:buChar char="•"/>
            </a:pPr>
            <a:r>
              <a:rPr lang="en-US" sz="2400" dirty="0"/>
              <a:t>Your H.I. will be updated the morning after you post your first round in 2020.</a:t>
            </a:r>
          </a:p>
          <a:p>
            <a:pPr marL="731520" lvl="1" indent="-365760">
              <a:spcAft>
                <a:spcPts val="1200"/>
              </a:spcAft>
              <a:buFont typeface="Arial" panose="020B0604020202020204" pitchFamily="34" charset="0"/>
              <a:buChar char="•"/>
            </a:pPr>
            <a:r>
              <a:rPr lang="en-US" sz="2400" dirty="0"/>
              <a:t>Any rounds you have played since GHIN shut down on 12/31 should be posted as soon as you can.</a:t>
            </a:r>
          </a:p>
          <a:p>
            <a:pPr marL="365760" lvl="1">
              <a:spcAft>
                <a:spcPts val="1200"/>
              </a:spcAft>
            </a:pPr>
            <a:endParaRPr lang="en-US" sz="2400" dirty="0"/>
          </a:p>
        </p:txBody>
      </p:sp>
    </p:spTree>
    <p:extLst>
      <p:ext uri="{BB962C8B-B14F-4D97-AF65-F5344CB8AC3E}">
        <p14:creationId xmlns:p14="http://schemas.microsoft.com/office/powerpoint/2010/main" val="851407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t="12500" b="12500"/>
          <a:stretch/>
        </p:blipFill>
        <p:spPr>
          <a:xfrm>
            <a:off x="0" y="1"/>
            <a:ext cx="12192000" cy="6858000"/>
          </a:xfrm>
          <a:prstGeom prst="rect">
            <a:avLst/>
          </a:prstGeom>
        </p:spPr>
      </p:pic>
      <p:sp>
        <p:nvSpPr>
          <p:cNvPr id="5" name="Title 1">
            <a:extLst>
              <a:ext uri="{FF2B5EF4-FFF2-40B4-BE49-F238E27FC236}">
                <a16:creationId xmlns:a16="http://schemas.microsoft.com/office/drawing/2014/main" id="{0F7FB86E-229A-4CA6-8DBB-59A8F1A92251}"/>
              </a:ext>
            </a:extLst>
          </p:cNvPr>
          <p:cNvSpPr txBox="1">
            <a:spLocks/>
          </p:cNvSpPr>
          <p:nvPr/>
        </p:nvSpPr>
        <p:spPr>
          <a:xfrm>
            <a:off x="1146313" y="363794"/>
            <a:ext cx="9899374" cy="589936"/>
          </a:xfrm>
          <a:prstGeom prst="rect">
            <a:avLst/>
          </a:prstGeom>
        </p:spPr>
        <p:txBody>
          <a:bodyPr vert="horz" lIns="0" tIns="0" rIns="0" bIns="0" rtlCol="0" anchor="t">
            <a:normAutofit/>
          </a:bodyPr>
          <a:lstStyle>
            <a:lvl1pPr algn="l" defTabSz="457189" rtl="0" eaLnBrk="1" latinLnBrk="0" hangingPunct="1">
              <a:spcBef>
                <a:spcPct val="0"/>
              </a:spcBef>
              <a:buNone/>
              <a:defRPr sz="3600" b="0" i="0" kern="1200">
                <a:solidFill>
                  <a:srgbClr val="1F73C7"/>
                </a:solidFill>
                <a:latin typeface="National Light" pitchFamily="2" charset="0"/>
                <a:ea typeface="National Light" pitchFamily="2" charset="0"/>
                <a:cs typeface="National Light" pitchFamily="2" charset="0"/>
              </a:defRPr>
            </a:lvl1pPr>
          </a:lstStyle>
          <a:p>
            <a:pPr marL="0" marR="0" lvl="0" indent="0" algn="ctr" defTabSz="457189"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Lucida Sans" panose="020B0602030504020204" pitchFamily="34" charset="0"/>
                <a:ea typeface="National Light" pitchFamily="2" charset="0"/>
                <a:cs typeface="National Light" pitchFamily="2" charset="0"/>
              </a:rPr>
              <a:t>Fundamentals of Handicapping</a:t>
            </a:r>
          </a:p>
        </p:txBody>
      </p:sp>
    </p:spTree>
    <p:extLst>
      <p:ext uri="{BB962C8B-B14F-4D97-AF65-F5344CB8AC3E}">
        <p14:creationId xmlns:p14="http://schemas.microsoft.com/office/powerpoint/2010/main" val="5277064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BE0-CA9C-4A43-8200-2CCE6CC393C1}"/>
              </a:ext>
            </a:extLst>
          </p:cNvPr>
          <p:cNvSpPr>
            <a:spLocks noGrp="1"/>
          </p:cNvSpPr>
          <p:nvPr>
            <p:ph type="title"/>
          </p:nvPr>
        </p:nvSpPr>
        <p:spPr/>
        <p:txBody>
          <a:bodyPr/>
          <a:lstStyle/>
          <a:p>
            <a:r>
              <a:rPr lang="en-US" dirty="0"/>
              <a:t>Key Definitions</a:t>
            </a:r>
          </a:p>
        </p:txBody>
      </p:sp>
      <p:sp>
        <p:nvSpPr>
          <p:cNvPr id="4" name="Net Double Bogey Def">
            <a:extLst>
              <a:ext uri="{FF2B5EF4-FFF2-40B4-BE49-F238E27FC236}">
                <a16:creationId xmlns:a16="http://schemas.microsoft.com/office/drawing/2014/main" id="{3ADAC43A-9275-4EF2-A732-2100824A2CB9}"/>
              </a:ext>
            </a:extLst>
          </p:cNvPr>
          <p:cNvSpPr txBox="1"/>
          <p:nvPr/>
        </p:nvSpPr>
        <p:spPr>
          <a:xfrm>
            <a:off x="4662831" y="1828800"/>
            <a:ext cx="6858000" cy="1280160"/>
          </a:xfrm>
          <a:prstGeom prst="rect">
            <a:avLst/>
          </a:prstGeom>
          <a:noFill/>
          <a:ln w="38100">
            <a:solidFill>
              <a:srgbClr val="009FDF"/>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The maximum score for a hole for handicap purposes, which is the sum of:</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The Par of the hole,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Any handicap strokes applied on that hole, and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An additional two strokes</a:t>
            </a:r>
          </a:p>
        </p:txBody>
      </p:sp>
      <p:sp>
        <p:nvSpPr>
          <p:cNvPr id="3" name="Low Handicap Index Def">
            <a:extLst>
              <a:ext uri="{FF2B5EF4-FFF2-40B4-BE49-F238E27FC236}">
                <a16:creationId xmlns:a16="http://schemas.microsoft.com/office/drawing/2014/main" id="{F49D762F-FE62-4907-B96A-A995E14E38A9}"/>
              </a:ext>
            </a:extLst>
          </p:cNvPr>
          <p:cNvSpPr txBox="1"/>
          <p:nvPr/>
        </p:nvSpPr>
        <p:spPr>
          <a:xfrm>
            <a:off x="4667293" y="1047166"/>
            <a:ext cx="6857999" cy="584775"/>
          </a:xfrm>
          <a:prstGeom prst="rect">
            <a:avLst/>
          </a:prstGeom>
          <a:noFill/>
          <a:ln w="38100">
            <a:solidFill>
              <a:srgbClr val="009FDF"/>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prstClr val="black">
                    <a:lumMod val="75000"/>
                    <a:lumOff val="25000"/>
                  </a:prstClr>
                </a:solidFill>
                <a:latin typeface="Lucida Sans" panose="020B0602030504020204" pitchFamily="34" charset="0"/>
                <a:cs typeface="Arial" panose="020B0604020202020204" pitchFamily="34" charset="0"/>
              </a:rPr>
              <a:t>A score from an </a:t>
            </a:r>
            <a:r>
              <a:rPr lang="en-US" sz="1600" i="1" dirty="0">
                <a:solidFill>
                  <a:prstClr val="black">
                    <a:lumMod val="75000"/>
                    <a:lumOff val="25000"/>
                  </a:prstClr>
                </a:solidFill>
                <a:latin typeface="Lucida Sans" panose="020B0602030504020204" pitchFamily="34" charset="0"/>
                <a:cs typeface="Arial" panose="020B0604020202020204" pitchFamily="34" charset="0"/>
              </a:rPr>
              <a:t>authorized format of play</a:t>
            </a:r>
            <a:r>
              <a:rPr lang="en-US" sz="1600" dirty="0">
                <a:solidFill>
                  <a:prstClr val="black">
                    <a:lumMod val="75000"/>
                    <a:lumOff val="25000"/>
                  </a:prstClr>
                </a:solidFill>
                <a:latin typeface="Lucida Sans" panose="020B0602030504020204" pitchFamily="34" charset="0"/>
                <a:cs typeface="Arial" panose="020B0604020202020204" pitchFamily="34" charset="0"/>
              </a:rPr>
              <a:t> which meets all the provisions set out in the Rules of Handicapping (see Rule 2).</a:t>
            </a:r>
            <a:endParaRPr kumimoji="0" lang="en-US" sz="1600" b="0" i="0" u="none" strike="noStrike" kern="1200" cap="none" spc="0" normalizeH="0" baseline="0" noProof="0" dirty="0">
              <a:ln>
                <a:noFill/>
              </a:ln>
              <a:solidFill>
                <a:prstClr val="black">
                  <a:lumMod val="75000"/>
                  <a:lumOff val="25000"/>
                </a:prstClr>
              </a:solidFill>
              <a:effectLst/>
              <a:uLnTx/>
              <a:uFillTx/>
              <a:latin typeface="Lucida Sans" panose="020B0602030504020204" pitchFamily="34" charset="0"/>
              <a:ea typeface="+mn-ea"/>
              <a:cs typeface="Arial" panose="020B0604020202020204" pitchFamily="34" charset="0"/>
            </a:endParaRPr>
          </a:p>
        </p:txBody>
      </p:sp>
      <p:sp>
        <p:nvSpPr>
          <p:cNvPr id="15" name="Course Handicap Def">
            <a:extLst>
              <a:ext uri="{FF2B5EF4-FFF2-40B4-BE49-F238E27FC236}">
                <a16:creationId xmlns:a16="http://schemas.microsoft.com/office/drawing/2014/main" id="{A690F1B5-62AC-421F-A4A5-3A90ED299EDD}"/>
              </a:ext>
            </a:extLst>
          </p:cNvPr>
          <p:cNvSpPr txBox="1"/>
          <p:nvPr/>
        </p:nvSpPr>
        <p:spPr>
          <a:xfrm>
            <a:off x="4667292" y="4114800"/>
            <a:ext cx="6858000" cy="830997"/>
          </a:xfrm>
          <a:prstGeom prst="rect">
            <a:avLst/>
          </a:prstGeom>
          <a:noFill/>
          <a:ln w="38100">
            <a:solidFill>
              <a:srgbClr val="009FDF"/>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 procedure used to evaluate if course and/or weather conditions on the day of play deviate from normal playing conditions to the extent that they have a significant impact on players’ performance.</a:t>
            </a:r>
          </a:p>
        </p:txBody>
      </p:sp>
      <p:grpSp>
        <p:nvGrpSpPr>
          <p:cNvPr id="7" name="Group 6">
            <a:extLst>
              <a:ext uri="{FF2B5EF4-FFF2-40B4-BE49-F238E27FC236}">
                <a16:creationId xmlns:a16="http://schemas.microsoft.com/office/drawing/2014/main" id="{7FF9003C-51C5-4A29-922B-1A6798747C86}"/>
              </a:ext>
            </a:extLst>
          </p:cNvPr>
          <p:cNvGrpSpPr/>
          <p:nvPr/>
        </p:nvGrpSpPr>
        <p:grpSpPr>
          <a:xfrm>
            <a:off x="345034" y="4023360"/>
            <a:ext cx="3931920" cy="914400"/>
            <a:chOff x="372925" y="4087620"/>
            <a:chExt cx="3931920" cy="914400"/>
          </a:xfrm>
        </p:grpSpPr>
        <p:sp>
          <p:nvSpPr>
            <p:cNvPr id="13" name="Course Handicap">
              <a:extLst>
                <a:ext uri="{FF2B5EF4-FFF2-40B4-BE49-F238E27FC236}">
                  <a16:creationId xmlns:a16="http://schemas.microsoft.com/office/drawing/2014/main" id="{98B53F0B-F1E1-4E46-A613-6464AD1E29B8}"/>
                </a:ext>
              </a:extLst>
            </p:cNvPr>
            <p:cNvSpPr/>
            <p:nvPr/>
          </p:nvSpPr>
          <p:spPr>
            <a:xfrm>
              <a:off x="372925" y="4270500"/>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cida Sans"/>
                  <a:ea typeface="+mn-ea"/>
                  <a:cs typeface="+mn-cs"/>
                </a:rPr>
                <a:t>PLAYING CONDITIONS CALCULATION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Graphic 17" descr="Key">
              <a:extLst>
                <a:ext uri="{FF2B5EF4-FFF2-40B4-BE49-F238E27FC236}">
                  <a16:creationId xmlns:a16="http://schemas.microsoft.com/office/drawing/2014/main" id="{658857C4-C014-4AA3-9B91-9FCBE0664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950" y="4087620"/>
              <a:ext cx="914400" cy="914400"/>
            </a:xfrm>
            <a:prstGeom prst="rect">
              <a:avLst/>
            </a:prstGeom>
          </p:spPr>
        </p:pic>
      </p:grpSp>
      <p:grpSp>
        <p:nvGrpSpPr>
          <p:cNvPr id="14" name="Group 13">
            <a:extLst>
              <a:ext uri="{FF2B5EF4-FFF2-40B4-BE49-F238E27FC236}">
                <a16:creationId xmlns:a16="http://schemas.microsoft.com/office/drawing/2014/main" id="{50BF4A1A-D0B0-417B-A79F-FCE17CFB5FA3}"/>
              </a:ext>
            </a:extLst>
          </p:cNvPr>
          <p:cNvGrpSpPr/>
          <p:nvPr/>
        </p:nvGrpSpPr>
        <p:grpSpPr>
          <a:xfrm>
            <a:off x="345034" y="882354"/>
            <a:ext cx="3931920" cy="914400"/>
            <a:chOff x="329792" y="699469"/>
            <a:chExt cx="3931920" cy="914400"/>
          </a:xfrm>
        </p:grpSpPr>
        <p:sp>
          <p:nvSpPr>
            <p:cNvPr id="12" name="Low Handicap Index">
              <a:extLst>
                <a:ext uri="{FF2B5EF4-FFF2-40B4-BE49-F238E27FC236}">
                  <a16:creationId xmlns:a16="http://schemas.microsoft.com/office/drawing/2014/main" id="{80B347EA-32FE-48D4-B6FC-7C09F22D83EB}"/>
                </a:ext>
              </a:extLst>
            </p:cNvPr>
            <p:cNvSpPr/>
            <p:nvPr/>
          </p:nvSpPr>
          <p:spPr>
            <a:xfrm>
              <a:off x="329792" y="850685"/>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Lucida Sans"/>
                </a:rPr>
                <a:t>ACCEPTABLE SCORE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Graphic 18" descr="Key">
              <a:extLst>
                <a:ext uri="{FF2B5EF4-FFF2-40B4-BE49-F238E27FC236}">
                  <a16:creationId xmlns:a16="http://schemas.microsoft.com/office/drawing/2014/main" id="{DA5F8B43-71B1-41B3-B870-FAB6F7555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817" y="699469"/>
              <a:ext cx="914400" cy="914400"/>
            </a:xfrm>
            <a:prstGeom prst="rect">
              <a:avLst/>
            </a:prstGeom>
          </p:spPr>
        </p:pic>
      </p:grpSp>
      <p:grpSp>
        <p:nvGrpSpPr>
          <p:cNvPr id="25" name="Group 24">
            <a:extLst>
              <a:ext uri="{FF2B5EF4-FFF2-40B4-BE49-F238E27FC236}">
                <a16:creationId xmlns:a16="http://schemas.microsoft.com/office/drawing/2014/main" id="{445F5FAD-9196-42B0-8DFF-E1B1A92E3283}"/>
              </a:ext>
            </a:extLst>
          </p:cNvPr>
          <p:cNvGrpSpPr/>
          <p:nvPr/>
        </p:nvGrpSpPr>
        <p:grpSpPr>
          <a:xfrm>
            <a:off x="347472" y="1920240"/>
            <a:ext cx="3947162" cy="914400"/>
            <a:chOff x="345055" y="4063953"/>
            <a:chExt cx="3947162" cy="914400"/>
          </a:xfrm>
        </p:grpSpPr>
        <p:sp>
          <p:nvSpPr>
            <p:cNvPr id="9" name="Net Double Bogey">
              <a:extLst>
                <a:ext uri="{FF2B5EF4-FFF2-40B4-BE49-F238E27FC236}">
                  <a16:creationId xmlns:a16="http://schemas.microsoft.com/office/drawing/2014/main" id="{E3BB67D3-BCBD-4054-85B3-17383B39FC9E}"/>
                </a:ext>
              </a:extLst>
            </p:cNvPr>
            <p:cNvSpPr/>
            <p:nvPr/>
          </p:nvSpPr>
          <p:spPr>
            <a:xfrm>
              <a:off x="345055" y="4234327"/>
              <a:ext cx="3947162"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NET DOUBLE BOGEY</a:t>
              </a:r>
            </a:p>
          </p:txBody>
        </p:sp>
        <p:pic>
          <p:nvPicPr>
            <p:cNvPr id="21" name="Graphic 20" descr="Key">
              <a:extLst>
                <a:ext uri="{FF2B5EF4-FFF2-40B4-BE49-F238E27FC236}">
                  <a16:creationId xmlns:a16="http://schemas.microsoft.com/office/drawing/2014/main" id="{EFA544EB-8ADB-4C2A-A1A4-B964737033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322" y="4063953"/>
              <a:ext cx="914400" cy="914400"/>
            </a:xfrm>
            <a:prstGeom prst="rect">
              <a:avLst/>
            </a:prstGeom>
          </p:spPr>
        </p:pic>
      </p:grpSp>
      <p:grpSp>
        <p:nvGrpSpPr>
          <p:cNvPr id="26" name="Group 25">
            <a:extLst>
              <a:ext uri="{FF2B5EF4-FFF2-40B4-BE49-F238E27FC236}">
                <a16:creationId xmlns:a16="http://schemas.microsoft.com/office/drawing/2014/main" id="{0254E635-D830-42A1-9BCD-54FF45BC818D}"/>
              </a:ext>
            </a:extLst>
          </p:cNvPr>
          <p:cNvGrpSpPr/>
          <p:nvPr/>
        </p:nvGrpSpPr>
        <p:grpSpPr>
          <a:xfrm>
            <a:off x="329792" y="3108960"/>
            <a:ext cx="3931920" cy="914400"/>
            <a:chOff x="329792" y="5096433"/>
            <a:chExt cx="3931920" cy="914400"/>
          </a:xfrm>
        </p:grpSpPr>
        <p:sp>
          <p:nvSpPr>
            <p:cNvPr id="23" name="Net Double Bogey">
              <a:extLst>
                <a:ext uri="{FF2B5EF4-FFF2-40B4-BE49-F238E27FC236}">
                  <a16:creationId xmlns:a16="http://schemas.microsoft.com/office/drawing/2014/main" id="{ED1F993F-BC09-4690-B6A1-F54A489E0362}"/>
                </a:ext>
              </a:extLst>
            </p:cNvPr>
            <p:cNvSpPr/>
            <p:nvPr/>
          </p:nvSpPr>
          <p:spPr>
            <a:xfrm>
              <a:off x="329792" y="5267176"/>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rPr>
                <a:t>NET PAR</a:t>
              </a:r>
            </a:p>
          </p:txBody>
        </p:sp>
        <p:pic>
          <p:nvPicPr>
            <p:cNvPr id="22" name="Graphic 21" descr="Key">
              <a:extLst>
                <a:ext uri="{FF2B5EF4-FFF2-40B4-BE49-F238E27FC236}">
                  <a16:creationId xmlns:a16="http://schemas.microsoft.com/office/drawing/2014/main" id="{13B39147-DBBF-44D6-B48A-B7B1B61E95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059" y="5096433"/>
              <a:ext cx="914400" cy="914400"/>
            </a:xfrm>
            <a:prstGeom prst="rect">
              <a:avLst/>
            </a:prstGeom>
          </p:spPr>
        </p:pic>
      </p:grpSp>
      <p:sp>
        <p:nvSpPr>
          <p:cNvPr id="24" name="Net Double Bogey Def">
            <a:extLst>
              <a:ext uri="{FF2B5EF4-FFF2-40B4-BE49-F238E27FC236}">
                <a16:creationId xmlns:a16="http://schemas.microsoft.com/office/drawing/2014/main" id="{7FDCD6BE-4879-48D3-B55C-C6E8A524AF78}"/>
              </a:ext>
            </a:extLst>
          </p:cNvPr>
          <p:cNvSpPr txBox="1"/>
          <p:nvPr/>
        </p:nvSpPr>
        <p:spPr>
          <a:xfrm>
            <a:off x="4667292" y="3337560"/>
            <a:ext cx="6858000" cy="584775"/>
          </a:xfrm>
          <a:prstGeom prst="rect">
            <a:avLst/>
          </a:prstGeom>
          <a:noFill/>
          <a:ln w="38100">
            <a:solidFill>
              <a:srgbClr val="009FDF"/>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Net Par is the new term for Par Plus used when a hole is not played.</a:t>
            </a:r>
          </a:p>
        </p:txBody>
      </p:sp>
      <p:sp>
        <p:nvSpPr>
          <p:cNvPr id="28" name="Course Handicap">
            <a:extLst>
              <a:ext uri="{FF2B5EF4-FFF2-40B4-BE49-F238E27FC236}">
                <a16:creationId xmlns:a16="http://schemas.microsoft.com/office/drawing/2014/main" id="{7AB6FBA8-237C-42CB-8DAA-4394CFDE4868}"/>
              </a:ext>
            </a:extLst>
          </p:cNvPr>
          <p:cNvSpPr/>
          <p:nvPr/>
        </p:nvSpPr>
        <p:spPr>
          <a:xfrm>
            <a:off x="355093" y="5212080"/>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cida Sans" panose="020B0602030504020204" pitchFamily="34" charset="0"/>
              </a:rPr>
              <a:t>PLAYING HANDICAP</a:t>
            </a:r>
          </a:p>
        </p:txBody>
      </p:sp>
      <p:pic>
        <p:nvPicPr>
          <p:cNvPr id="29" name="Graphic 28" descr="Key">
            <a:extLst>
              <a:ext uri="{FF2B5EF4-FFF2-40B4-BE49-F238E27FC236}">
                <a16:creationId xmlns:a16="http://schemas.microsoft.com/office/drawing/2014/main" id="{C30A38F2-3D55-4F32-92A3-498FFE0EA6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9768" y="5074920"/>
            <a:ext cx="914400" cy="914400"/>
          </a:xfrm>
          <a:prstGeom prst="rect">
            <a:avLst/>
          </a:prstGeom>
        </p:spPr>
      </p:pic>
      <p:sp>
        <p:nvSpPr>
          <p:cNvPr id="30" name="Net Double Bogey Def">
            <a:extLst>
              <a:ext uri="{FF2B5EF4-FFF2-40B4-BE49-F238E27FC236}">
                <a16:creationId xmlns:a16="http://schemas.microsoft.com/office/drawing/2014/main" id="{311694C6-0CCA-4E2C-9F2A-8F9F200335EA}"/>
              </a:ext>
            </a:extLst>
          </p:cNvPr>
          <p:cNvSpPr txBox="1"/>
          <p:nvPr/>
        </p:nvSpPr>
        <p:spPr>
          <a:xfrm>
            <a:off x="4663440" y="5120640"/>
            <a:ext cx="6858000" cy="830997"/>
          </a:xfrm>
          <a:prstGeom prst="rect">
            <a:avLst/>
          </a:prstGeom>
          <a:noFill/>
          <a:ln w="38100">
            <a:solidFill>
              <a:srgbClr val="009FDF"/>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noProof="0" dirty="0">
                <a:solidFill>
                  <a:prstClr val="black"/>
                </a:solidFill>
                <a:latin typeface="Lucida Sans" panose="020B0602030504020204" pitchFamily="34" charset="0"/>
              </a:rPr>
              <a:t>Playing Handicap</a:t>
            </a: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 is the new term for a Course Handicap adjusted by a Handicap Allowance. Replaces the term “Adjusted Course</a:t>
            </a:r>
            <a:r>
              <a:rPr kumimoji="0" lang="en-US" sz="1600" b="0" i="0" u="none" strike="noStrike" kern="1200" cap="none" spc="0" normalizeH="0" noProof="0" dirty="0">
                <a:ln>
                  <a:noFill/>
                </a:ln>
                <a:solidFill>
                  <a:prstClr val="black"/>
                </a:solidFill>
                <a:effectLst/>
                <a:uLnTx/>
                <a:uFillTx/>
                <a:latin typeface="Lucida Sans" panose="020B0602030504020204" pitchFamily="34" charset="0"/>
                <a:ea typeface="+mn-ea"/>
                <a:cs typeface="+mn-cs"/>
              </a:rPr>
              <a:t> Handicap.</a:t>
            </a:r>
            <a:endPar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endParaRPr>
          </a:p>
        </p:txBody>
      </p:sp>
    </p:spTree>
    <p:extLst>
      <p:ext uri="{BB962C8B-B14F-4D97-AF65-F5344CB8AC3E}">
        <p14:creationId xmlns:p14="http://schemas.microsoft.com/office/powerpoint/2010/main" val="233449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5" grpId="0" animBg="1"/>
      <p:bldP spid="24"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8BE0-CA9C-4A43-8200-2CCE6CC393C1}"/>
              </a:ext>
            </a:extLst>
          </p:cNvPr>
          <p:cNvSpPr>
            <a:spLocks noGrp="1"/>
          </p:cNvSpPr>
          <p:nvPr>
            <p:ph type="title"/>
          </p:nvPr>
        </p:nvSpPr>
        <p:spPr/>
        <p:txBody>
          <a:bodyPr/>
          <a:lstStyle/>
          <a:p>
            <a:r>
              <a:rPr lang="en-US" dirty="0"/>
              <a:t>More Key Definitions</a:t>
            </a:r>
          </a:p>
        </p:txBody>
      </p:sp>
      <p:sp>
        <p:nvSpPr>
          <p:cNvPr id="6" name="Scoring Differential Def">
            <a:extLst>
              <a:ext uri="{FF2B5EF4-FFF2-40B4-BE49-F238E27FC236}">
                <a16:creationId xmlns:a16="http://schemas.microsoft.com/office/drawing/2014/main" id="{2282009D-B7B5-4354-BF90-07FEF2701C3E}"/>
              </a:ext>
            </a:extLst>
          </p:cNvPr>
          <p:cNvSpPr txBox="1"/>
          <p:nvPr/>
        </p:nvSpPr>
        <p:spPr>
          <a:xfrm>
            <a:off x="4667292" y="2834640"/>
            <a:ext cx="6858000" cy="830997"/>
          </a:xfrm>
          <a:prstGeom prst="rect">
            <a:avLst/>
          </a:prstGeom>
          <a:noFill/>
          <a:ln w="38100">
            <a:solidFill>
              <a:srgbClr val="009FDF"/>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cida Sans" panose="020B0602030504020204" pitchFamily="34" charset="0"/>
                <a:ea typeface="+mn-ea"/>
                <a:cs typeface="+mn-cs"/>
              </a:rPr>
              <a:t>A score differential which is at least 7.0 strokes better than the player’s Handicap Index at the time the round was played (see Rule 5.9).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Low Handicap Index Def">
            <a:extLst>
              <a:ext uri="{FF2B5EF4-FFF2-40B4-BE49-F238E27FC236}">
                <a16:creationId xmlns:a16="http://schemas.microsoft.com/office/drawing/2014/main" id="{F49D762F-FE62-4907-B96A-A995E14E38A9}"/>
              </a:ext>
            </a:extLst>
          </p:cNvPr>
          <p:cNvSpPr txBox="1"/>
          <p:nvPr/>
        </p:nvSpPr>
        <p:spPr>
          <a:xfrm>
            <a:off x="4667293" y="1047166"/>
            <a:ext cx="6857999" cy="584775"/>
          </a:xfrm>
          <a:prstGeom prst="rect">
            <a:avLst/>
          </a:prstGeom>
          <a:noFill/>
          <a:ln w="38100">
            <a:solidFill>
              <a:srgbClr val="009FDF"/>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75000"/>
                    <a:lumOff val="25000"/>
                  </a:prstClr>
                </a:solidFill>
                <a:effectLst/>
                <a:uLnTx/>
                <a:uFillTx/>
                <a:latin typeface="Lucida Sans" panose="020B0602030504020204" pitchFamily="34" charset="0"/>
                <a:ea typeface="+mn-ea"/>
                <a:cs typeface="Arial" panose="020B0604020202020204" pitchFamily="34" charset="0"/>
              </a:rPr>
              <a:t>The lowest Handicap Index achieved by a player within the last 12 months.</a:t>
            </a:r>
          </a:p>
        </p:txBody>
      </p:sp>
      <p:sp>
        <p:nvSpPr>
          <p:cNvPr id="5" name="Playing Handicap Def">
            <a:extLst>
              <a:ext uri="{FF2B5EF4-FFF2-40B4-BE49-F238E27FC236}">
                <a16:creationId xmlns:a16="http://schemas.microsoft.com/office/drawing/2014/main" id="{027FF616-B98A-4BF7-97A2-538B2E86CAB8}"/>
              </a:ext>
            </a:extLst>
          </p:cNvPr>
          <p:cNvSpPr txBox="1"/>
          <p:nvPr/>
        </p:nvSpPr>
        <p:spPr>
          <a:xfrm>
            <a:off x="4667292" y="1783444"/>
            <a:ext cx="6858000" cy="830997"/>
          </a:xfrm>
          <a:prstGeom prst="rect">
            <a:avLst/>
          </a:prstGeom>
          <a:noFill/>
          <a:ln w="38100">
            <a:solidFill>
              <a:srgbClr val="009FDF"/>
            </a:solidFill>
          </a:ln>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Lucida Sans"/>
                <a:ea typeface="+mn-ea"/>
                <a:cs typeface="+mn-cs"/>
              </a:rPr>
              <a:t>A reduction or limit on the increase of a player’s Handicap Index over a rolling 12-month period, measured against the player’s Low Handicap Index within that period of time. </a:t>
            </a:r>
          </a:p>
        </p:txBody>
      </p:sp>
      <p:grpSp>
        <p:nvGrpSpPr>
          <p:cNvPr id="10" name="Group 9">
            <a:extLst>
              <a:ext uri="{FF2B5EF4-FFF2-40B4-BE49-F238E27FC236}">
                <a16:creationId xmlns:a16="http://schemas.microsoft.com/office/drawing/2014/main" id="{8AA78A82-67CA-4212-B50F-7EC46BDC1FAF}"/>
              </a:ext>
            </a:extLst>
          </p:cNvPr>
          <p:cNvGrpSpPr/>
          <p:nvPr/>
        </p:nvGrpSpPr>
        <p:grpSpPr>
          <a:xfrm>
            <a:off x="345034" y="1741743"/>
            <a:ext cx="3931921" cy="914400"/>
            <a:chOff x="329792" y="1313762"/>
            <a:chExt cx="3931921" cy="914400"/>
          </a:xfrm>
        </p:grpSpPr>
        <p:sp>
          <p:nvSpPr>
            <p:cNvPr id="11" name="Playing Handicap">
              <a:extLst>
                <a:ext uri="{FF2B5EF4-FFF2-40B4-BE49-F238E27FC236}">
                  <a16:creationId xmlns:a16="http://schemas.microsoft.com/office/drawing/2014/main" id="{3C409807-997E-4A49-9FE5-46FAAECEA6D4}"/>
                </a:ext>
              </a:extLst>
            </p:cNvPr>
            <p:cNvSpPr/>
            <p:nvPr/>
          </p:nvSpPr>
          <p:spPr>
            <a:xfrm>
              <a:off x="329792" y="1462190"/>
              <a:ext cx="3931921"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ucida Sans"/>
                  <a:ea typeface="+mn-ea"/>
                  <a:cs typeface="+mn-cs"/>
                </a:rPr>
                <a:t>HARD AND SOFT CAP</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Key">
              <a:extLst>
                <a:ext uri="{FF2B5EF4-FFF2-40B4-BE49-F238E27FC236}">
                  <a16:creationId xmlns:a16="http://schemas.microsoft.com/office/drawing/2014/main" id="{CB4AA419-28BA-44A4-8286-ECA00D354B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817" y="1313762"/>
              <a:ext cx="914400" cy="914400"/>
            </a:xfrm>
            <a:prstGeom prst="rect">
              <a:avLst/>
            </a:prstGeom>
          </p:spPr>
        </p:pic>
      </p:grpSp>
      <p:grpSp>
        <p:nvGrpSpPr>
          <p:cNvPr id="14" name="Group 13">
            <a:extLst>
              <a:ext uri="{FF2B5EF4-FFF2-40B4-BE49-F238E27FC236}">
                <a16:creationId xmlns:a16="http://schemas.microsoft.com/office/drawing/2014/main" id="{50BF4A1A-D0B0-417B-A79F-FCE17CFB5FA3}"/>
              </a:ext>
            </a:extLst>
          </p:cNvPr>
          <p:cNvGrpSpPr/>
          <p:nvPr/>
        </p:nvGrpSpPr>
        <p:grpSpPr>
          <a:xfrm>
            <a:off x="345034" y="882354"/>
            <a:ext cx="3931920" cy="914400"/>
            <a:chOff x="329792" y="699469"/>
            <a:chExt cx="3931920" cy="914400"/>
          </a:xfrm>
        </p:grpSpPr>
        <p:sp>
          <p:nvSpPr>
            <p:cNvPr id="12" name="Low Handicap Index">
              <a:extLst>
                <a:ext uri="{FF2B5EF4-FFF2-40B4-BE49-F238E27FC236}">
                  <a16:creationId xmlns:a16="http://schemas.microsoft.com/office/drawing/2014/main" id="{80B347EA-32FE-48D4-B6FC-7C09F22D83EB}"/>
                </a:ext>
              </a:extLst>
            </p:cNvPr>
            <p:cNvSpPr/>
            <p:nvPr/>
          </p:nvSpPr>
          <p:spPr>
            <a:xfrm>
              <a:off x="329792" y="850685"/>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Lucida Sans"/>
                  <a:ea typeface="+mn-ea"/>
                  <a:cs typeface="+mn-cs"/>
                </a:rPr>
                <a:t>LOW HANDICAP INDEX</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Graphic 18" descr="Key">
              <a:extLst>
                <a:ext uri="{FF2B5EF4-FFF2-40B4-BE49-F238E27FC236}">
                  <a16:creationId xmlns:a16="http://schemas.microsoft.com/office/drawing/2014/main" id="{DA5F8B43-71B1-41B3-B870-FAB6F75558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817" y="699469"/>
              <a:ext cx="914400" cy="914400"/>
            </a:xfrm>
            <a:prstGeom prst="rect">
              <a:avLst/>
            </a:prstGeom>
          </p:spPr>
        </p:pic>
      </p:grpSp>
      <p:grpSp>
        <p:nvGrpSpPr>
          <p:cNvPr id="17" name="Group 16">
            <a:extLst>
              <a:ext uri="{FF2B5EF4-FFF2-40B4-BE49-F238E27FC236}">
                <a16:creationId xmlns:a16="http://schemas.microsoft.com/office/drawing/2014/main" id="{62A28514-82C8-4100-A6CA-43BE2F8F44CC}"/>
              </a:ext>
            </a:extLst>
          </p:cNvPr>
          <p:cNvGrpSpPr/>
          <p:nvPr/>
        </p:nvGrpSpPr>
        <p:grpSpPr>
          <a:xfrm>
            <a:off x="345034" y="2743200"/>
            <a:ext cx="3931920" cy="914400"/>
            <a:chOff x="329793" y="2665225"/>
            <a:chExt cx="3931920" cy="914400"/>
          </a:xfrm>
        </p:grpSpPr>
        <p:sp>
          <p:nvSpPr>
            <p:cNvPr id="16" name="Scoring Differential">
              <a:extLst>
                <a:ext uri="{FF2B5EF4-FFF2-40B4-BE49-F238E27FC236}">
                  <a16:creationId xmlns:a16="http://schemas.microsoft.com/office/drawing/2014/main" id="{C5DCE864-06B1-4AD6-94F0-B5537FD6DD4E}"/>
                </a:ext>
              </a:extLst>
            </p:cNvPr>
            <p:cNvSpPr/>
            <p:nvPr/>
          </p:nvSpPr>
          <p:spPr>
            <a:xfrm>
              <a:off x="329793" y="2848105"/>
              <a:ext cx="3931920" cy="548640"/>
            </a:xfrm>
            <a:prstGeom prst="roundRect">
              <a:avLst/>
            </a:prstGeom>
            <a:solidFill>
              <a:srgbClr val="0049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Lucida Sans"/>
                  <a:ea typeface="+mn-ea"/>
                  <a:cs typeface="+mn-cs"/>
                </a:rPr>
                <a:t>EXCEPTIONAL SCORE REDUCTION</a:t>
              </a:r>
              <a:endParaRPr kumimoji="0" lang="en-US" sz="1800" b="1" i="0" u="none" strike="noStrike" kern="1200" cap="none" spc="0" normalizeH="0" baseline="0" noProof="0" dirty="0">
                <a:ln>
                  <a:noFill/>
                </a:ln>
                <a:solidFill>
                  <a:prstClr val="white"/>
                </a:solidFill>
                <a:effectLst/>
                <a:uLnTx/>
                <a:uFillTx/>
                <a:latin typeface="Lucida Sans" panose="020B0602030504020204" pitchFamily="34" charset="0"/>
                <a:ea typeface="+mn-ea"/>
                <a:cs typeface="+mn-cs"/>
              </a:endParaRPr>
            </a:p>
          </p:txBody>
        </p:sp>
        <p:pic>
          <p:nvPicPr>
            <p:cNvPr id="20" name="Graphic 19" descr="Key">
              <a:extLst>
                <a:ext uri="{FF2B5EF4-FFF2-40B4-BE49-F238E27FC236}">
                  <a16:creationId xmlns:a16="http://schemas.microsoft.com/office/drawing/2014/main" id="{2976A966-2A70-469A-A6AC-003C56FBF5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818" y="2665225"/>
              <a:ext cx="914400" cy="914400"/>
            </a:xfrm>
            <a:prstGeom prst="rect">
              <a:avLst/>
            </a:prstGeom>
          </p:spPr>
        </p:pic>
      </p:grpSp>
    </p:spTree>
    <p:extLst>
      <p:ext uri="{BB962C8B-B14F-4D97-AF65-F5344CB8AC3E}">
        <p14:creationId xmlns:p14="http://schemas.microsoft.com/office/powerpoint/2010/main" val="292393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457201" y="5867401"/>
            <a:ext cx="11274159" cy="31983"/>
          </a:xfrm>
          <a:prstGeom prst="line">
            <a:avLst/>
          </a:prstGeom>
          <a:ln w="317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CE45FB29-63ED-4265-A7DD-78BD1EA29D7C}"/>
              </a:ext>
            </a:extLst>
          </p:cNvPr>
          <p:cNvSpPr>
            <a:spLocks noGrp="1"/>
          </p:cNvSpPr>
          <p:nvPr>
            <p:ph type="title"/>
          </p:nvPr>
        </p:nvSpPr>
        <p:spPr/>
        <p:txBody>
          <a:bodyPr/>
          <a:lstStyle/>
          <a:p>
            <a:r>
              <a:rPr lang="en-US">
                <a:cs typeface="Arial"/>
              </a:rPr>
              <a:t>Minimum Scores to Obtain a Handicap Index</a:t>
            </a:r>
            <a:endParaRPr lang="en-US"/>
          </a:p>
        </p:txBody>
      </p:sp>
      <p:pic>
        <p:nvPicPr>
          <p:cNvPr id="8" name="Picture 7">
            <a:extLst>
              <a:ext uri="{FF2B5EF4-FFF2-40B4-BE49-F238E27FC236}">
                <a16:creationId xmlns:a16="http://schemas.microsoft.com/office/drawing/2014/main" id="{58BF84B4-1E6F-42E4-8765-D2A1741214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5392" y="1763665"/>
            <a:ext cx="5051110" cy="2894765"/>
          </a:xfrm>
          <a:prstGeom prst="rect">
            <a:avLst/>
          </a:prstGeom>
        </p:spPr>
      </p:pic>
      <p:sp>
        <p:nvSpPr>
          <p:cNvPr id="11" name="Content Placeholder 14">
            <a:extLst>
              <a:ext uri="{FF2B5EF4-FFF2-40B4-BE49-F238E27FC236}">
                <a16:creationId xmlns:a16="http://schemas.microsoft.com/office/drawing/2014/main" id="{3650551D-FB8E-48EF-A462-64D444FBAF30}"/>
              </a:ext>
            </a:extLst>
          </p:cNvPr>
          <p:cNvSpPr>
            <a:spLocks noGrp="1"/>
          </p:cNvSpPr>
          <p:nvPr>
            <p:ph idx="1"/>
          </p:nvPr>
        </p:nvSpPr>
        <p:spPr>
          <a:xfrm>
            <a:off x="683347" y="1763665"/>
            <a:ext cx="5531005" cy="3183239"/>
          </a:xfrm>
        </p:spPr>
        <p:txBody>
          <a:bodyPr/>
          <a:lstStyle/>
          <a:p>
            <a:pPr marL="285750" lvl="0" indent="-285750">
              <a:buFont typeface="Arial" panose="020B0604020202020204" pitchFamily="34" charset="0"/>
              <a:buChar char="•"/>
            </a:pPr>
            <a:r>
              <a:rPr lang="en-US" sz="2000" dirty="0">
                <a:solidFill>
                  <a:srgbClr val="7030A0"/>
                </a:solidFill>
                <a:latin typeface="Lucida Sans"/>
              </a:rPr>
              <a:t>54 holes</a:t>
            </a:r>
            <a:r>
              <a:rPr lang="en-US" sz="2000" dirty="0">
                <a:solidFill>
                  <a:schemeClr val="tx1"/>
                </a:solidFill>
                <a:latin typeface="Lucida Sans"/>
              </a:rPr>
              <a:t> made up of any combination of 9 or 18-hole rounds.</a:t>
            </a:r>
          </a:p>
          <a:p>
            <a:pPr lvl="0"/>
            <a:r>
              <a:rPr lang="en-US" sz="2000" dirty="0">
                <a:solidFill>
                  <a:schemeClr val="tx1"/>
                </a:solidFill>
                <a:latin typeface="Lucida Sans"/>
              </a:rPr>
              <a:t> </a:t>
            </a:r>
          </a:p>
          <a:p>
            <a:pPr marL="285750" lvl="0" indent="-285750">
              <a:buFont typeface="Arial" panose="020B0604020202020204" pitchFamily="34" charset="0"/>
              <a:buChar char="•"/>
            </a:pPr>
            <a:r>
              <a:rPr lang="en-US" sz="2000" dirty="0">
                <a:solidFill>
                  <a:schemeClr val="tx1"/>
                </a:solidFill>
                <a:latin typeface="Lucida Sans"/>
              </a:rPr>
              <a:t>No time limit on completing the submission of these scores.</a:t>
            </a:r>
          </a:p>
          <a:p>
            <a:pPr lvl="0"/>
            <a:endParaRPr lang="en-US" sz="2000" dirty="0">
              <a:solidFill>
                <a:schemeClr val="tx1"/>
              </a:solidFill>
              <a:latin typeface="Lucida Sans"/>
            </a:endParaRPr>
          </a:p>
          <a:p>
            <a:pPr marL="285750" lvl="0" indent="-285750">
              <a:buFont typeface="Arial" panose="020B0604020202020204" pitchFamily="34" charset="0"/>
              <a:buChar char="•"/>
            </a:pPr>
            <a:r>
              <a:rPr lang="en-US" sz="2000" dirty="0">
                <a:solidFill>
                  <a:schemeClr val="tx1"/>
                </a:solidFill>
                <a:latin typeface="Lucida Sans"/>
              </a:rPr>
              <a:t>Strong recommendation that initial scores are submitted hole-by-hole to better assess the potential of the player. </a:t>
            </a:r>
            <a:endParaRPr lang="en-US" sz="2000" dirty="0">
              <a:solidFill>
                <a:schemeClr val="tx1"/>
              </a:solidFill>
            </a:endParaRPr>
          </a:p>
        </p:txBody>
      </p:sp>
    </p:spTree>
    <p:extLst>
      <p:ext uri="{BB962C8B-B14F-4D97-AF65-F5344CB8AC3E}">
        <p14:creationId xmlns:p14="http://schemas.microsoft.com/office/powerpoint/2010/main" val="6121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dur="indefinite" nodeType="mainSeq"/>
              <p:prevCondLst>
                <p:cond evt="onPrev" delay="0">
                  <p:tgtEl>
                    <p:sldTgt/>
                  </p:tgtEl>
                </p:cond>
              </p:prevCondLst>
              <p:nextCondLst>
                <p:cond evt="onNext" delay="0">
                  <p:tgtEl>
                    <p:sldTgt/>
                  </p:tgtEl>
                </p:cond>
              </p:nextCondLst>
            </p:seq>
          </p:childTnLst>
        </p:cTn>
      </p:par>
    </p:tnLst>
    <p:bldLst>
      <p:bldP spid="11" grpId="0" uiExpand="1" build="p"/>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S_Formal_PPT_Temp_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spc="300" dirty="0" smtClean="0">
            <a:solidFill>
              <a:schemeClr val="bg1">
                <a:lumMod val="50000"/>
              </a:schemeClr>
            </a:solidFill>
            <a:latin typeface="National-Extrabold"/>
            <a:cs typeface="National-Extrabold"/>
          </a:defRPr>
        </a:defPPr>
      </a:lstStyle>
    </a:txDef>
  </a:objectDefaults>
  <a:extraClrSchemeLst/>
  <a:extLst>
    <a:ext uri="{05A4C25C-085E-4340-85A3-A5531E510DB2}">
      <thm15:themeFamily xmlns:thm15="http://schemas.microsoft.com/office/thememl/2012/main" name="WHS_PPT_Template_16x9" id="{4DA0B041-9636-4D17-877B-CBDBEDE21DE7}" vid="{F29A35EC-562E-4812-8CB0-DB3160C2E472}"/>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spc="300" dirty="0" smtClean="0">
            <a:solidFill>
              <a:schemeClr val="bg1">
                <a:lumMod val="50000"/>
              </a:schemeClr>
            </a:solidFill>
            <a:latin typeface="National-Extrabold"/>
            <a:cs typeface="National-Extrabold"/>
          </a:defRPr>
        </a:defPPr>
      </a:lstStyle>
    </a:tx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7.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HS_PPT_Template_16x9" id="{4DA0B041-9636-4D17-877B-CBDBEDE21DE7}" vid="{7D5D2E01-6B5F-4E0D-BC26-2A40761E63B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a651b97-392d-49ac-86d2-45eede0c2ac2"/>
    <PublishingExpirationDate xmlns="http://schemas.microsoft.com/sharepoint/v3" xsi:nil="true"/>
    <Category xmlns="A4309336-FC82-4B2A-8538-8916287E7D2A">Forms and Templates</Category>
    <TaxKeywordTaxHTField xmlns="ca651b97-392d-49ac-86d2-45eede0c2ac2">
      <Terms xmlns="http://schemas.microsoft.com/office/infopath/2007/PartnerControls"/>
    </TaxKeywordTaxHTField>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7911757B46C243A3767CEB45E8C38E" ma:contentTypeVersion="10" ma:contentTypeDescription="Create a new document." ma:contentTypeScope="" ma:versionID="5aa86f382c37a49303fe15d8ea77f728">
  <xsd:schema xmlns:xsd="http://www.w3.org/2001/XMLSchema" xmlns:xs="http://www.w3.org/2001/XMLSchema" xmlns:p="http://schemas.microsoft.com/office/2006/metadata/properties" xmlns:ns1="http://schemas.microsoft.com/sharepoint/v3" xmlns:ns2="A4309336-FC82-4B2A-8538-8916287E7D2A" xmlns:ns3="a4309336-fc82-4b2a-8538-8916287e7d2a" xmlns:ns4="ca651b97-392d-49ac-86d2-45eede0c2ac2" xmlns:ns5="a77ee4fa-b436-4834-a20e-58daa4068d73" targetNamespace="http://schemas.microsoft.com/office/2006/metadata/properties" ma:root="true" ma:fieldsID="087bd3229841440f8135758e1f8b0ec2" ns1:_="" ns2:_="" ns3:_="" ns4:_="" ns5:_="">
    <xsd:import namespace="http://schemas.microsoft.com/sharepoint/v3"/>
    <xsd:import namespace="A4309336-FC82-4B2A-8538-8916287E7D2A"/>
    <xsd:import namespace="a4309336-fc82-4b2a-8538-8916287e7d2a"/>
    <xsd:import namespace="ca651b97-392d-49ac-86d2-45eede0c2ac2"/>
    <xsd:import namespace="a77ee4fa-b436-4834-a20e-58daa4068d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1:PublishingStartDate" minOccurs="0"/>
                <xsd:element ref="ns1:PublishingExpirationDate" minOccurs="0"/>
                <xsd:element ref="ns2:Category" minOccurs="0"/>
                <xsd:element ref="ns3:MediaServiceOCR" minOccurs="0"/>
                <xsd:element ref="ns3:MediaServiceGenerationTime" minOccurs="0"/>
                <xsd:element ref="ns3:MediaServiceEventHashCode" minOccurs="0"/>
                <xsd:element ref="ns4:TaxKeywordTaxHTField" minOccurs="0"/>
                <xsd:element ref="ns4:TaxCatchAll" minOccurs="0"/>
                <xsd:element ref="ns5:SharedWithUsers" minOccurs="0"/>
                <xsd:element ref="ns5: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309336-FC82-4B2A-8538-8916287E7D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Category" ma:index="14" nillable="true" ma:displayName="Category" ma:default="Forms and Templates" ma:format="Dropdown" ma:internalName="Category">
      <xsd:simpleType>
        <xsd:restriction base="dms:Choice">
          <xsd:enumeration value="Forms and Templates"/>
          <xsd:enumeration value="Infographics"/>
          <xsd:enumeration value="Policies and References"/>
        </xsd:restriction>
      </xsd:simpleType>
    </xsd:element>
  </xsd:schema>
  <xsd:schema xmlns:xsd="http://www.w3.org/2001/XMLSchema" xmlns:xs="http://www.w3.org/2001/XMLSchema" xmlns:dms="http://schemas.microsoft.com/office/2006/documentManagement/types" xmlns:pc="http://schemas.microsoft.com/office/infopath/2007/PartnerControls" targetNamespace="a4309336-fc82-4b2a-8538-8916287e7d2a" elementFormDefault="qualified">
    <xsd:import namespace="http://schemas.microsoft.com/office/2006/documentManagement/types"/>
    <xsd:import namespace="http://schemas.microsoft.com/office/infopath/2007/PartnerControls"/>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651b97-392d-49ac-86d2-45eede0c2ac2" elementFormDefault="qualified">
    <xsd:import namespace="http://schemas.microsoft.com/office/2006/documentManagement/types"/>
    <xsd:import namespace="http://schemas.microsoft.com/office/infopath/2007/PartnerControls"/>
    <xsd:element name="TaxKeywordTaxHTField" ma:index="19" nillable="true" ma:taxonomy="true" ma:internalName="TaxKeywordTaxHTField" ma:taxonomyFieldName="TaxKeyword" ma:displayName="Enterprise Keywords" ma:fieldId="{23f27201-bee3-471e-b2e7-b64fd8b7ca38}" ma:taxonomyMulti="true" ma:sspId="e532518f-b894-49a6-8fd0-58efe0ef96b5" ma:termSetId="00000000-0000-0000-0000-000000000000" ma:anchorId="00000000-0000-0000-0000-000000000000" ma:open="true" ma:isKeyword="true">
      <xsd:complexType>
        <xsd:sequence>
          <xsd:element ref="pc:Terms" minOccurs="0" maxOccurs="1"/>
        </xsd:sequence>
      </xsd:complexType>
    </xsd:element>
    <xsd:element name="TaxCatchAll" ma:index="20" nillable="true" ma:displayName="Taxonomy Catch All Column" ma:hidden="true" ma:list="{daa63557-6f9e-43d3-9bb5-70ae3aa16990}" ma:internalName="TaxCatchAll" ma:showField="CatchAllData" ma:web="ca651b97-392d-49ac-86d2-45eede0c2ac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77ee4fa-b436-4834-a20e-58daa4068d73"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7FA7B8-5C8C-41D4-8594-A1AF8863F143}">
  <ds:schemaRefs>
    <ds:schemaRef ds:uri="A4309336-FC82-4B2A-8538-8916287E7D2A"/>
    <ds:schemaRef ds:uri="http://purl.org/dc/elements/1.1/"/>
    <ds:schemaRef ds:uri="ca651b97-392d-49ac-86d2-45eede0c2ac2"/>
    <ds:schemaRef ds:uri="http://www.w3.org/XML/1998/namespace"/>
    <ds:schemaRef ds:uri="http://purl.org/dc/terms/"/>
    <ds:schemaRef ds:uri="a4309336-fc82-4b2a-8538-8916287e7d2a"/>
    <ds:schemaRef ds:uri="http://schemas.microsoft.com/office/infopath/2007/PartnerControls"/>
    <ds:schemaRef ds:uri="http://schemas.microsoft.com/office/2006/documentManagement/types"/>
    <ds:schemaRef ds:uri="http://schemas.openxmlformats.org/package/2006/metadata/core-properties"/>
    <ds:schemaRef ds:uri="a77ee4fa-b436-4834-a20e-58daa4068d73"/>
    <ds:schemaRef ds:uri="http://schemas.microsoft.com/sharepoint/v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7F6DCB16-4C9C-4D66-BE2F-3E14115D61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309336-FC82-4B2A-8538-8916287E7D2A"/>
    <ds:schemaRef ds:uri="a4309336-fc82-4b2a-8538-8916287e7d2a"/>
    <ds:schemaRef ds:uri="ca651b97-392d-49ac-86d2-45eede0c2ac2"/>
    <ds:schemaRef ds:uri="a77ee4fa-b436-4834-a20e-58daa4068d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19B67D-7014-4ED2-BB7A-6D34E51806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WHS_PPT_Template_16x9</Template>
  <TotalTime>4514</TotalTime>
  <Words>5042</Words>
  <Application>Microsoft Office PowerPoint</Application>
  <PresentationFormat>Widescreen</PresentationFormat>
  <Paragraphs>485</Paragraphs>
  <Slides>48</Slides>
  <Notes>34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48</vt:i4>
      </vt:variant>
    </vt:vector>
  </HeadingPairs>
  <TitlesOfParts>
    <vt:vector size="67" baseType="lpstr">
      <vt:lpstr>Arial</vt:lpstr>
      <vt:lpstr>Calibri</vt:lpstr>
      <vt:lpstr>Calibri Light</vt:lpstr>
      <vt:lpstr>Courier New</vt:lpstr>
      <vt:lpstr>Lucida Sans</vt:lpstr>
      <vt:lpstr>National Light</vt:lpstr>
      <vt:lpstr>National-Book</vt:lpstr>
      <vt:lpstr>National-Extrabold</vt:lpstr>
      <vt:lpstr>National-Light</vt:lpstr>
      <vt:lpstr>National-Regular</vt:lpstr>
      <vt:lpstr>Wingdings</vt:lpstr>
      <vt:lpstr>1_Custom Design</vt:lpstr>
      <vt:lpstr>WHS_Formal_PPT_Temp_16x9</vt:lpstr>
      <vt:lpstr>Custom Design</vt:lpstr>
      <vt:lpstr>2_Office Theme</vt:lpstr>
      <vt:lpstr>2_Custom Design</vt:lpstr>
      <vt:lpstr>3_Custom Design</vt:lpstr>
      <vt:lpstr>4_Custom Design</vt:lpstr>
      <vt:lpstr>5_Custom Design</vt:lpstr>
      <vt:lpstr>Rules of Handicapping</vt:lpstr>
      <vt:lpstr>Topics We Will Cover</vt:lpstr>
      <vt:lpstr>PowerPoint Presentation</vt:lpstr>
      <vt:lpstr>Six Systems to One</vt:lpstr>
      <vt:lpstr>WHS took effect this morning. </vt:lpstr>
      <vt:lpstr>PowerPoint Presentation</vt:lpstr>
      <vt:lpstr>Key Definitions</vt:lpstr>
      <vt:lpstr>More Key Definitions</vt:lpstr>
      <vt:lpstr>Minimum Scores to Obtain a Handicap Index</vt:lpstr>
      <vt:lpstr>Maximum Handicap Index</vt:lpstr>
      <vt:lpstr>Course Handicap </vt:lpstr>
      <vt:lpstr>+ (C.R – Par) Adjustment  -- SaddleBrooke/Tucson Course</vt:lpstr>
      <vt:lpstr>Course Handicap -- Examples</vt:lpstr>
      <vt:lpstr>+ (C.R – Par) Adjustment  -- SaddleBrooke/Tucson Course</vt:lpstr>
      <vt:lpstr>Playing Handicap</vt:lpstr>
      <vt:lpstr>Course Handicap (C.H.) vs. Playing Handicap (P.H.)</vt:lpstr>
      <vt:lpstr>Recommended Handicap Allowances</vt:lpstr>
      <vt:lpstr>Score Posting</vt:lpstr>
      <vt:lpstr>Maximum Score for Handicap Purposes</vt:lpstr>
      <vt:lpstr>Maximum Score for Handicap Purposes</vt:lpstr>
      <vt:lpstr>Maximum Score Example – Net Double Bogey </vt:lpstr>
      <vt:lpstr>Hole Not Played</vt:lpstr>
      <vt:lpstr>Most Likely Score</vt:lpstr>
      <vt:lpstr>PowerPoint Presentation</vt:lpstr>
      <vt:lpstr>Timeframe for Submitting a Score</vt:lpstr>
      <vt:lpstr>Importance of Same Day Posting</vt:lpstr>
      <vt:lpstr>Questions?</vt:lpstr>
      <vt:lpstr>PowerPoint Presentation</vt:lpstr>
      <vt:lpstr>Handicap Index Calculation</vt:lpstr>
      <vt:lpstr>Number of Differentials Used</vt:lpstr>
      <vt:lpstr>Calculation of a Score Differential</vt:lpstr>
      <vt:lpstr>Calculation of a Handicap Index</vt:lpstr>
      <vt:lpstr>Playing Conditions Calculation</vt:lpstr>
      <vt:lpstr>PowerPoint Presentation</vt:lpstr>
      <vt:lpstr>Exceptional Score Reduction</vt:lpstr>
      <vt:lpstr>PowerPoint Presentation</vt:lpstr>
      <vt:lpstr>Memory of Low Handicap Index</vt:lpstr>
      <vt:lpstr>Cap Procedure</vt:lpstr>
      <vt:lpstr>PowerPoint Presentation</vt:lpstr>
      <vt:lpstr>Daily Revisions</vt:lpstr>
      <vt:lpstr>Handicap Review</vt:lpstr>
      <vt:lpstr>PowerPoint Presentation</vt:lpstr>
      <vt:lpstr>Adjusting a Handicap Index</vt:lpstr>
      <vt:lpstr>Applying a Penalty Score</vt:lpstr>
      <vt:lpstr>PowerPoint Presentation</vt:lpstr>
      <vt:lpstr>Competition Committee</vt:lpstr>
      <vt:lpstr>Questions?</vt:lpstr>
      <vt:lpstr>Thank you for attending! </vt:lpstr>
    </vt:vector>
  </TitlesOfParts>
  <Company>Stuff 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Rules of Handicapping</dc:title>
  <dc:creator>Stuff Creative</dc:creator>
  <cp:lastModifiedBy>John Pavlak</cp:lastModifiedBy>
  <cp:revision>85</cp:revision>
  <cp:lastPrinted>2018-10-11T15:13:06Z</cp:lastPrinted>
  <dcterms:created xsi:type="dcterms:W3CDTF">2013-02-04T10:26:59Z</dcterms:created>
  <dcterms:modified xsi:type="dcterms:W3CDTF">2019-12-29T03:52:46Z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0x010100BA7911757B46C243A3767CEB45E8C38E</vt:lpwstr>
  </property>
  <property fmtid="{D5CDD505-2E9C-101B-9397-08002B2CF9AE}" pid="3" name="Order">
    <vt:r8>875000</vt:r8>
  </property>
  <property fmtid="{D5CDD505-2E9C-101B-9397-08002B2CF9AE}" pid="4" name="ComplianceAssetId">
    <vt:lpwstr/>
  </property>
  <property fmtid="{D5CDD505-2E9C-101B-9397-08002B2CF9AE}" pid="5" name="AuthorIds_UIVersion_73216">
    <vt:lpwstr>328</vt:lpwstr>
  </property>
  <property fmtid="{D5CDD505-2E9C-101B-9397-08002B2CF9AE}" pid="6" name="AuthorIds_UIVersion_74752">
    <vt:lpwstr>382</vt:lpwstr>
  </property>
  <property fmtid="{D5CDD505-2E9C-101B-9397-08002B2CF9AE}" pid="7" name="AuthorIds_UIVersion_35840">
    <vt:lpwstr>328</vt:lpwstr>
  </property>
</Properties>
</file>